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336" r:id="rId2"/>
    <p:sldId id="263" r:id="rId3"/>
    <p:sldId id="293" r:id="rId4"/>
    <p:sldId id="294" r:id="rId5"/>
    <p:sldId id="284" r:id="rId6"/>
    <p:sldId id="289" r:id="rId7"/>
    <p:sldId id="288" r:id="rId8"/>
    <p:sldId id="337" r:id="rId9"/>
    <p:sldId id="338" r:id="rId10"/>
    <p:sldId id="290" r:id="rId11"/>
    <p:sldId id="297" r:id="rId12"/>
    <p:sldId id="281" r:id="rId13"/>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449" autoAdjust="0"/>
  </p:normalViewPr>
  <p:slideViewPr>
    <p:cSldViewPr>
      <p:cViewPr varScale="1">
        <p:scale>
          <a:sx n="53" d="100"/>
          <a:sy n="53" d="100"/>
        </p:scale>
        <p:origin x="189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1" d="100"/>
          <a:sy n="51" d="100"/>
        </p:scale>
        <p:origin x="295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5581" tIns="47790" rIns="95581" bIns="47790" rtlCol="0"/>
          <a:lstStyle>
            <a:lvl1pPr algn="l">
              <a:defRPr sz="1300"/>
            </a:lvl1pPr>
          </a:lstStyle>
          <a:p>
            <a:endParaRPr lang="en-GB"/>
          </a:p>
        </p:txBody>
      </p:sp>
      <p:sp>
        <p:nvSpPr>
          <p:cNvPr id="3" name="Date Placeholder 2"/>
          <p:cNvSpPr>
            <a:spLocks noGrp="1"/>
          </p:cNvSpPr>
          <p:nvPr>
            <p:ph type="dt" sz="quarter" idx="1"/>
          </p:nvPr>
        </p:nvSpPr>
        <p:spPr>
          <a:xfrm>
            <a:off x="3851342" y="0"/>
            <a:ext cx="2946347" cy="498215"/>
          </a:xfrm>
          <a:prstGeom prst="rect">
            <a:avLst/>
          </a:prstGeom>
        </p:spPr>
        <p:txBody>
          <a:bodyPr vert="horz" lIns="95581" tIns="47790" rIns="95581" bIns="47790" rtlCol="0"/>
          <a:lstStyle>
            <a:lvl1pPr algn="r">
              <a:defRPr sz="1300"/>
            </a:lvl1pPr>
          </a:lstStyle>
          <a:p>
            <a:fld id="{BCFF9266-A4B5-4450-B7E5-CAEF660D7CE5}" type="datetimeFigureOut">
              <a:rPr lang="en-GB" smtClean="0"/>
              <a:t>20/05/2021</a:t>
            </a:fld>
            <a:endParaRPr lang="en-GB"/>
          </a:p>
        </p:txBody>
      </p:sp>
      <p:sp>
        <p:nvSpPr>
          <p:cNvPr id="4" name="Footer Placeholder 3"/>
          <p:cNvSpPr>
            <a:spLocks noGrp="1"/>
          </p:cNvSpPr>
          <p:nvPr>
            <p:ph type="ftr" sz="quarter" idx="2"/>
          </p:nvPr>
        </p:nvSpPr>
        <p:spPr>
          <a:xfrm>
            <a:off x="0" y="9431600"/>
            <a:ext cx="2946347" cy="498214"/>
          </a:xfrm>
          <a:prstGeom prst="rect">
            <a:avLst/>
          </a:prstGeom>
        </p:spPr>
        <p:txBody>
          <a:bodyPr vert="horz" lIns="95581" tIns="47790" rIns="95581" bIns="47790" rtlCol="0" anchor="b"/>
          <a:lstStyle>
            <a:lvl1pPr algn="l">
              <a:defRPr sz="1300"/>
            </a:lvl1pPr>
          </a:lstStyle>
          <a:p>
            <a:endParaRPr lang="en-GB"/>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5581" tIns="47790" rIns="95581" bIns="47790" rtlCol="0" anchor="b"/>
          <a:lstStyle>
            <a:lvl1pPr algn="r">
              <a:defRPr sz="1300"/>
            </a:lvl1pPr>
          </a:lstStyle>
          <a:p>
            <a:fld id="{29ABA9EC-1BE3-49ED-AF55-6721D0CC7AAD}" type="slidenum">
              <a:rPr lang="en-GB" smtClean="0"/>
              <a:t>‹#›</a:t>
            </a:fld>
            <a:endParaRPr lang="en-GB"/>
          </a:p>
        </p:txBody>
      </p:sp>
    </p:spTree>
    <p:extLst>
      <p:ext uri="{BB962C8B-B14F-4D97-AF65-F5344CB8AC3E}">
        <p14:creationId xmlns:p14="http://schemas.microsoft.com/office/powerpoint/2010/main" val="322179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81" tIns="47790" rIns="95581" bIns="47790" rtlCol="0"/>
          <a:lstStyle>
            <a:lvl1pPr algn="l">
              <a:defRPr sz="1300"/>
            </a:lvl1pPr>
          </a:lstStyle>
          <a:p>
            <a:endParaRPr lang="en-GB"/>
          </a:p>
        </p:txBody>
      </p:sp>
      <p:sp>
        <p:nvSpPr>
          <p:cNvPr id="3" name="Date Placeholder 2"/>
          <p:cNvSpPr>
            <a:spLocks noGrp="1"/>
          </p:cNvSpPr>
          <p:nvPr>
            <p:ph type="dt" idx="1"/>
          </p:nvPr>
        </p:nvSpPr>
        <p:spPr>
          <a:xfrm>
            <a:off x="3851342" y="0"/>
            <a:ext cx="2946347" cy="496491"/>
          </a:xfrm>
          <a:prstGeom prst="rect">
            <a:avLst/>
          </a:prstGeom>
        </p:spPr>
        <p:txBody>
          <a:bodyPr vert="horz" lIns="95581" tIns="47790" rIns="95581" bIns="47790" rtlCol="0"/>
          <a:lstStyle>
            <a:lvl1pPr algn="r">
              <a:defRPr sz="1300"/>
            </a:lvl1pPr>
          </a:lstStyle>
          <a:p>
            <a:fld id="{846E35C3-B994-4A87-BB50-6BE31C2F1A08}" type="datetimeFigureOut">
              <a:rPr lang="en-GB" smtClean="0"/>
              <a:t>20/05/2021</a:t>
            </a:fld>
            <a:endParaRPr lang="en-GB"/>
          </a:p>
        </p:txBody>
      </p:sp>
      <p:sp>
        <p:nvSpPr>
          <p:cNvPr id="4" name="Slide Image Placeholder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5581" tIns="47790" rIns="95581" bIns="47790" rtlCol="0" anchor="ctr"/>
          <a:lstStyle/>
          <a:p>
            <a:endParaRPr lang="en-GB"/>
          </a:p>
        </p:txBody>
      </p:sp>
      <p:sp>
        <p:nvSpPr>
          <p:cNvPr id="5" name="Notes Placeholder 4"/>
          <p:cNvSpPr>
            <a:spLocks noGrp="1"/>
          </p:cNvSpPr>
          <p:nvPr>
            <p:ph type="body" sz="quarter" idx="3"/>
          </p:nvPr>
        </p:nvSpPr>
        <p:spPr>
          <a:xfrm>
            <a:off x="679927" y="4716662"/>
            <a:ext cx="5439410" cy="4468416"/>
          </a:xfrm>
          <a:prstGeom prst="rect">
            <a:avLst/>
          </a:prstGeom>
        </p:spPr>
        <p:txBody>
          <a:bodyPr vert="horz" lIns="95581" tIns="47790" rIns="95581" bIns="477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5581" tIns="47790" rIns="95581" bIns="47790" rtlCol="0" anchor="b"/>
          <a:lstStyle>
            <a:lvl1pPr algn="l">
              <a:defRPr sz="1300"/>
            </a:lvl1pPr>
          </a:lstStyle>
          <a:p>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5581" tIns="47790" rIns="95581" bIns="47790" rtlCol="0" anchor="b"/>
          <a:lstStyle>
            <a:lvl1pPr algn="r">
              <a:defRPr sz="1300"/>
            </a:lvl1pPr>
          </a:lstStyle>
          <a:p>
            <a:fld id="{ACD9107B-1942-4055-B7C5-B6109DCCA3B3}" type="slidenum">
              <a:rPr lang="en-GB" smtClean="0"/>
              <a:t>‹#›</a:t>
            </a:fld>
            <a:endParaRPr lang="en-GB"/>
          </a:p>
        </p:txBody>
      </p:sp>
    </p:spTree>
    <p:extLst>
      <p:ext uri="{BB962C8B-B14F-4D97-AF65-F5344CB8AC3E}">
        <p14:creationId xmlns:p14="http://schemas.microsoft.com/office/powerpoint/2010/main" val="3455402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107B-1942-4055-B7C5-B6109DCCA3B3}"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647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Lateness/Absence</a:t>
            </a:r>
            <a:r>
              <a:rPr lang="en-GB" baseline="0" dirty="0"/>
              <a:t>:   This may be due to additional responsibilities before school; medical appointments; poor health of cared for; anxiety or lack of homework</a:t>
            </a:r>
          </a:p>
          <a:p>
            <a:r>
              <a:rPr lang="en-GB" baseline="0" dirty="0"/>
              <a:t>27% of young carers (aged 11–15) miss school or experience educational difficulties. 40% where children care for a relative with drug or alcohol problems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Physical Neglect</a:t>
            </a:r>
            <a:r>
              <a:rPr lang="en-GB" baseline="0" dirty="0"/>
              <a:t>:  Change in hygiene/appearance, lacking clean uniform, missing meals, complaining of aches and pains (from lifting and moving)</a:t>
            </a:r>
          </a:p>
          <a:p>
            <a:r>
              <a:rPr lang="en-GB" b="1" dirty="0"/>
              <a:t>Tiredness: </a:t>
            </a:r>
            <a:r>
              <a:rPr lang="en-GB" b="0" dirty="0"/>
              <a:t>Poor sleep due to anxiety about care for, or needs of the cared for during the night. Exhaustion from juggling caring responsibilities with school work</a:t>
            </a:r>
          </a:p>
          <a:p>
            <a:r>
              <a:rPr lang="en-GB" b="1" dirty="0"/>
              <a:t>Behaviour:  </a:t>
            </a:r>
            <a:r>
              <a:rPr lang="en-GB" b="0" dirty="0"/>
              <a:t>regularly not </a:t>
            </a:r>
            <a:r>
              <a:rPr lang="en-GB" dirty="0"/>
              <a:t>completing homework, withdrawn, disruptive, low mood, anxious, </a:t>
            </a:r>
            <a:r>
              <a:rPr lang="en-GB" baseline="0" dirty="0"/>
              <a:t>poor behaviour in class, conflict with teachers and peers, lacking motivation and focus</a:t>
            </a:r>
          </a:p>
          <a:p>
            <a:r>
              <a:rPr lang="en-GB" b="1" baseline="0" dirty="0"/>
              <a:t>Isolated from peers: </a:t>
            </a:r>
            <a:r>
              <a:rPr lang="en-GB" b="0" baseline="0" dirty="0">
                <a:effectLst/>
                <a:latin typeface="niveau-grotesk"/>
              </a:rPr>
              <a:t>T</a:t>
            </a:r>
            <a:r>
              <a:rPr lang="en-GB" b="0" dirty="0">
                <a:effectLst/>
                <a:latin typeface="niveau-grotesk"/>
              </a:rPr>
              <a:t>hey may miss out on social opportunities and are more likely to be bullied or harassed</a:t>
            </a:r>
            <a:r>
              <a:rPr lang="en-GB" b="1" dirty="0">
                <a:effectLst/>
                <a:latin typeface="niveau-grotesk"/>
              </a:rPr>
              <a:t> </a:t>
            </a:r>
            <a:r>
              <a:rPr lang="en-GB" b="0" dirty="0">
                <a:effectLst/>
                <a:latin typeface="niveau-grotesk"/>
              </a:rPr>
              <a:t>by their peers (Carers Trust, 2016). </a:t>
            </a:r>
            <a:endParaRPr lang="en-GB" b="1" baseline="0" dirty="0"/>
          </a:p>
          <a:p>
            <a:endParaRPr lang="en-GB" baseline="0" dirty="0"/>
          </a:p>
          <a:p>
            <a:r>
              <a:rPr lang="en-GB" baseline="0" dirty="0"/>
              <a:t>Obviously none of these issues are indicative solely of caring roles but rather build a picture </a:t>
            </a:r>
            <a:r>
              <a:rPr lang="en-GB" baseline="0"/>
              <a:t>that suggests  </a:t>
            </a:r>
            <a:r>
              <a:rPr lang="en-GB" baseline="0" dirty="0"/>
              <a:t>challenging home circumstances, likely involving illness and disability.</a:t>
            </a:r>
          </a:p>
          <a:p>
            <a:endParaRPr lang="en-GB" dirty="0"/>
          </a:p>
        </p:txBody>
      </p:sp>
      <p:sp>
        <p:nvSpPr>
          <p:cNvPr id="4" name="Slide Number Placeholder 3"/>
          <p:cNvSpPr>
            <a:spLocks noGrp="1"/>
          </p:cNvSpPr>
          <p:nvPr>
            <p:ph type="sldNum" sz="quarter" idx="10"/>
          </p:nvPr>
        </p:nvSpPr>
        <p:spPr/>
        <p:txBody>
          <a:bodyPr/>
          <a:lstStyle/>
          <a:p>
            <a:fld id="{ACD9107B-1942-4055-B7C5-B6109DCCA3B3}" type="slidenum">
              <a:rPr lang="en-GB" smtClean="0"/>
              <a:t>10</a:t>
            </a:fld>
            <a:endParaRPr lang="en-GB"/>
          </a:p>
        </p:txBody>
      </p:sp>
    </p:spTree>
    <p:extLst>
      <p:ext uri="{BB962C8B-B14F-4D97-AF65-F5344CB8AC3E}">
        <p14:creationId xmlns:p14="http://schemas.microsoft.com/office/powerpoint/2010/main" val="7937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The award has been developed by young carers registered with SYC to reduce the barriers to their learning and educational achievements. </a:t>
            </a:r>
          </a:p>
          <a:p>
            <a:r>
              <a:rPr lang="en-GB" baseline="0" dirty="0"/>
              <a:t>It aims to encourage and recognise all the great work that schools can do in supporting young carers in their establishments.</a:t>
            </a:r>
          </a:p>
          <a:p>
            <a:endParaRPr lang="en-GB" baseline="0" dirty="0"/>
          </a:p>
          <a:p>
            <a:r>
              <a:rPr lang="en-GB" baseline="0" dirty="0"/>
              <a:t>In the Ofsted School Inspection Handbook Young carers fall into the vulnerable group of pupils, which as you will be aware, Ofsted look at the </a:t>
            </a:r>
            <a:r>
              <a:rPr lang="en-GB" baseline="0" dirty="0" err="1"/>
              <a:t>the</a:t>
            </a:r>
            <a:r>
              <a:rPr lang="en-GB" baseline="0" dirty="0"/>
              <a:t> outcomes for this group during an inspection.</a:t>
            </a:r>
          </a:p>
          <a:p>
            <a:endParaRPr lang="en-GB" dirty="0"/>
          </a:p>
        </p:txBody>
      </p:sp>
      <p:sp>
        <p:nvSpPr>
          <p:cNvPr id="4" name="Slide Number Placeholder 3"/>
          <p:cNvSpPr>
            <a:spLocks noGrp="1"/>
          </p:cNvSpPr>
          <p:nvPr>
            <p:ph type="sldNum" sz="quarter" idx="10"/>
          </p:nvPr>
        </p:nvSpPr>
        <p:spPr/>
        <p:txBody>
          <a:bodyPr/>
          <a:lstStyle/>
          <a:p>
            <a:fld id="{ACD9107B-1942-4055-B7C5-B6109DCCA3B3}" type="slidenum">
              <a:rPr lang="en-GB" smtClean="0"/>
              <a:t>11</a:t>
            </a:fld>
            <a:endParaRPr lang="en-GB"/>
          </a:p>
        </p:txBody>
      </p:sp>
    </p:spTree>
    <p:extLst>
      <p:ext uri="{BB962C8B-B14F-4D97-AF65-F5344CB8AC3E}">
        <p14:creationId xmlns:p14="http://schemas.microsoft.com/office/powerpoint/2010/main" val="371032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Surrey Young Carers is supports children aged 5-18</a:t>
            </a:r>
          </a:p>
          <a:p>
            <a:r>
              <a:rPr lang="en-GB" dirty="0"/>
              <a:t>We are a charity and we provide young carers time away from their caring role by organising events and giving them opportunities to meet other young carers. Where necessary we can also provide 1;1 and small group work and we provide advocacy and signposting to young carers and their families. However we are not a mentoring or mental health service</a:t>
            </a:r>
            <a:endParaRPr lang="en-GB" baseline="0" dirty="0"/>
          </a:p>
          <a:p>
            <a:endParaRPr lang="en-GB" baseline="0" dirty="0"/>
          </a:p>
          <a:p>
            <a:r>
              <a:rPr lang="en-GB" baseline="0" dirty="0"/>
              <a:t>Surrey Young </a:t>
            </a:r>
            <a:r>
              <a:rPr lang="en-GB" baseline="0" dirty="0" err="1"/>
              <a:t>Young</a:t>
            </a:r>
            <a:r>
              <a:rPr lang="en-GB" baseline="0" dirty="0"/>
              <a:t> Adult Carers 18-24</a:t>
            </a:r>
          </a:p>
          <a:p>
            <a:r>
              <a:rPr lang="en-GB" baseline="0" dirty="0"/>
              <a:t>Action for carers </a:t>
            </a:r>
          </a:p>
          <a:p>
            <a:endParaRPr lang="en-GB" baseline="0" dirty="0"/>
          </a:p>
          <a:p>
            <a:r>
              <a:rPr lang="en-GB" baseline="0" dirty="0"/>
              <a:t>We get referrals to our service from many different services including schools. A family may also self refer if they wish to. </a:t>
            </a:r>
          </a:p>
          <a:p>
            <a:r>
              <a:rPr lang="en-GB" baseline="0" dirty="0"/>
              <a:t>Any questions?</a:t>
            </a:r>
            <a:endParaRPr lang="en-GB" dirty="0"/>
          </a:p>
        </p:txBody>
      </p:sp>
      <p:sp>
        <p:nvSpPr>
          <p:cNvPr id="4" name="Slide Number Placeholder 3"/>
          <p:cNvSpPr>
            <a:spLocks noGrp="1"/>
          </p:cNvSpPr>
          <p:nvPr>
            <p:ph type="sldNum" sz="quarter" idx="10"/>
          </p:nvPr>
        </p:nvSpPr>
        <p:spPr/>
        <p:txBody>
          <a:bodyPr/>
          <a:lstStyle/>
          <a:p>
            <a:pPr>
              <a:defRPr/>
            </a:pPr>
            <a:fld id="{CB337824-11C3-4836-BC4F-0C5261E25414}"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223144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is setting out the intentions of this briefing and the learning outcomes</a:t>
            </a:r>
            <a:endParaRPr lang="en-GB" dirty="0"/>
          </a:p>
        </p:txBody>
      </p:sp>
      <p:sp>
        <p:nvSpPr>
          <p:cNvPr id="4" name="Slide Number Placeholder 3"/>
          <p:cNvSpPr>
            <a:spLocks noGrp="1"/>
          </p:cNvSpPr>
          <p:nvPr>
            <p:ph type="sldNum" sz="quarter" idx="10"/>
          </p:nvPr>
        </p:nvSpPr>
        <p:spPr/>
        <p:txBody>
          <a:bodyPr/>
          <a:lstStyle/>
          <a:p>
            <a:pPr>
              <a:defRPr/>
            </a:pPr>
            <a:fld id="{CB337824-11C3-4836-BC4F-0C5261E25414}"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839491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Stress family member or friend; not just a parent, could be a sibling or grandparent etc</a:t>
            </a:r>
          </a:p>
          <a:p>
            <a:endParaRPr lang="en-GB" dirty="0"/>
          </a:p>
          <a:p>
            <a:r>
              <a:rPr lang="en-GB" dirty="0"/>
              <a:t>Next is a short film.</a:t>
            </a:r>
          </a:p>
        </p:txBody>
      </p:sp>
      <p:sp>
        <p:nvSpPr>
          <p:cNvPr id="4" name="Slide Number Placeholder 3"/>
          <p:cNvSpPr>
            <a:spLocks noGrp="1"/>
          </p:cNvSpPr>
          <p:nvPr>
            <p:ph type="sldNum" sz="quarter" idx="10"/>
          </p:nvPr>
        </p:nvSpPr>
        <p:spPr/>
        <p:txBody>
          <a:bodyPr/>
          <a:lstStyle/>
          <a:p>
            <a:pPr>
              <a:defRPr/>
            </a:pPr>
            <a:fld id="{CB337824-11C3-4836-BC4F-0C5261E25414}"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278045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 film</a:t>
            </a:r>
          </a:p>
        </p:txBody>
      </p:sp>
      <p:sp>
        <p:nvSpPr>
          <p:cNvPr id="4" name="Slide Number Placeholder 3"/>
          <p:cNvSpPr>
            <a:spLocks noGrp="1"/>
          </p:cNvSpPr>
          <p:nvPr>
            <p:ph type="sldNum" sz="quarter" idx="10"/>
          </p:nvPr>
        </p:nvSpPr>
        <p:spPr/>
        <p:txBody>
          <a:bodyPr/>
          <a:lstStyle/>
          <a:p>
            <a:pPr>
              <a:defRPr/>
            </a:pPr>
            <a:fld id="{CB337824-11C3-4836-BC4F-0C5261E25414}"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12950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541338"/>
            <a:ext cx="4964113" cy="3724275"/>
          </a:xfrm>
        </p:spPr>
      </p:sp>
      <p:sp>
        <p:nvSpPr>
          <p:cNvPr id="3" name="Notes Placeholder 2"/>
          <p:cNvSpPr>
            <a:spLocks noGrp="1"/>
          </p:cNvSpPr>
          <p:nvPr>
            <p:ph type="body" idx="1"/>
          </p:nvPr>
        </p:nvSpPr>
        <p:spPr/>
        <p:txBody>
          <a:bodyPr/>
          <a:lstStyle/>
          <a:p>
            <a:r>
              <a:rPr lang="en-GB" dirty="0"/>
              <a:t>These figures were before Covid-19 so it is It is highly likely that even more may be taking on caring </a:t>
            </a:r>
            <a:r>
              <a:rPr lang="en-GB" dirty="0" err="1"/>
              <a:t>responsibilities..Caring</a:t>
            </a:r>
            <a:r>
              <a:rPr lang="en-GB" dirty="0"/>
              <a:t> can have a dramatic detrimental effect on education and this crisis is making it even worse..</a:t>
            </a:r>
          </a:p>
          <a:p>
            <a:endParaRPr lang="en-GB" dirty="0"/>
          </a:p>
          <a:p>
            <a:r>
              <a:rPr lang="en-GB" dirty="0"/>
              <a:t>Young carers are a hidden group due to stigma or misunderstandings about certain conditions. Some wish not to be defined by their caring role at school, others are worried that their family will be broken up by social services if they tell anyone that they are struggling, many do not realise that they are young carers and do not know that they are eligible for additional support. Many young carers are proud of their caring role and do not want to be pitied or they don’t think that disclosing their caring status at school would change very much.</a:t>
            </a:r>
          </a:p>
          <a:p>
            <a:endParaRPr lang="en-GB" dirty="0"/>
          </a:p>
          <a:p>
            <a:r>
              <a:rPr lang="en-GB" dirty="0"/>
              <a:t>Researched commissioned by the BBC carried out by Nottingham University in </a:t>
            </a:r>
            <a:r>
              <a:rPr lang="en-GB"/>
              <a:t>2018 suggests </a:t>
            </a:r>
            <a:r>
              <a:rPr lang="en-GB" dirty="0"/>
              <a:t>6 young carers in every secondary school class.</a:t>
            </a:r>
          </a:p>
        </p:txBody>
      </p:sp>
      <p:sp>
        <p:nvSpPr>
          <p:cNvPr id="4" name="Slide Number Placeholder 3"/>
          <p:cNvSpPr>
            <a:spLocks noGrp="1"/>
          </p:cNvSpPr>
          <p:nvPr>
            <p:ph type="sldNum" sz="quarter" idx="10"/>
          </p:nvPr>
        </p:nvSpPr>
        <p:spPr/>
        <p:txBody>
          <a:bodyPr/>
          <a:lstStyle/>
          <a:p>
            <a:fld id="{ACD9107B-1942-4055-B7C5-B6109DCCA3B3}" type="slidenum">
              <a:rPr lang="en-GB" smtClean="0"/>
              <a:t>5</a:t>
            </a:fld>
            <a:endParaRPr lang="en-GB"/>
          </a:p>
        </p:txBody>
      </p:sp>
    </p:spTree>
    <p:extLst>
      <p:ext uri="{BB962C8B-B14F-4D97-AF65-F5344CB8AC3E}">
        <p14:creationId xmlns:p14="http://schemas.microsoft.com/office/powerpoint/2010/main" val="114072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Blind,</a:t>
            </a:r>
            <a:r>
              <a:rPr lang="en-GB" baseline="0" dirty="0"/>
              <a:t> deaf, </a:t>
            </a:r>
            <a:r>
              <a:rPr lang="en-GB" baseline="0" dirty="0" err="1"/>
              <a:t>cerebal</a:t>
            </a:r>
            <a:r>
              <a:rPr lang="en-GB" baseline="0" dirty="0"/>
              <a:t> palsy, fibromyalgia or ASD, ADHD, global learning delay</a:t>
            </a:r>
          </a:p>
          <a:p>
            <a:endParaRPr lang="en-GB" baseline="0" dirty="0"/>
          </a:p>
          <a:p>
            <a:r>
              <a:rPr lang="en-GB" baseline="0" dirty="0"/>
              <a:t>Depression, bi-polar, PTSD,</a:t>
            </a:r>
          </a:p>
          <a:p>
            <a:endParaRPr lang="en-GB" baseline="0" dirty="0"/>
          </a:p>
          <a:p>
            <a:r>
              <a:rPr lang="en-GB" baseline="0" dirty="0"/>
              <a:t>Cancer, ME, MS, epilepsy, strokes</a:t>
            </a:r>
          </a:p>
          <a:p>
            <a:endParaRPr lang="en-GB" baseline="0" dirty="0"/>
          </a:p>
          <a:p>
            <a:r>
              <a:rPr lang="en-GB" dirty="0"/>
              <a:t>Top three reasons referred to us are: mental health, disability or autism</a:t>
            </a:r>
          </a:p>
          <a:p>
            <a:endParaRPr lang="en-GB" dirty="0"/>
          </a:p>
        </p:txBody>
      </p:sp>
      <p:sp>
        <p:nvSpPr>
          <p:cNvPr id="4" name="Slide Number Placeholder 3"/>
          <p:cNvSpPr>
            <a:spLocks noGrp="1"/>
          </p:cNvSpPr>
          <p:nvPr>
            <p:ph type="sldNum" sz="quarter" idx="10"/>
          </p:nvPr>
        </p:nvSpPr>
        <p:spPr/>
        <p:txBody>
          <a:bodyPr/>
          <a:lstStyle/>
          <a:p>
            <a:fld id="{ACD9107B-1942-4055-B7C5-B6109DCCA3B3}" type="slidenum">
              <a:rPr lang="en-GB" smtClean="0"/>
              <a:t>6</a:t>
            </a:fld>
            <a:endParaRPr lang="en-GB"/>
          </a:p>
        </p:txBody>
      </p:sp>
    </p:spTree>
    <p:extLst>
      <p:ext uri="{BB962C8B-B14F-4D97-AF65-F5344CB8AC3E}">
        <p14:creationId xmlns:p14="http://schemas.microsoft.com/office/powerpoint/2010/main" val="362583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different ways a young carer might support the cared for; they may do all or some of these. </a:t>
            </a:r>
          </a:p>
          <a:p>
            <a:endParaRPr lang="en-GB" dirty="0"/>
          </a:p>
          <a:p>
            <a:endParaRPr lang="en-GB" dirty="0"/>
          </a:p>
          <a:p>
            <a:r>
              <a:rPr lang="en-GB" dirty="0"/>
              <a:t>Emotional:</a:t>
            </a:r>
            <a:r>
              <a:rPr lang="en-GB" baseline="0" dirty="0"/>
              <a:t> listening to worries and anxieties, calming a sibling with ADHD/ASD, watching over a depressed parent/sibling</a:t>
            </a:r>
          </a:p>
          <a:p>
            <a:endParaRPr lang="en-GB" baseline="0" dirty="0"/>
          </a:p>
          <a:p>
            <a:r>
              <a:rPr lang="en-GB" baseline="0" dirty="0"/>
              <a:t>Practical: shopping, cooking, cleaning, washing, making meals for the family, administering medication</a:t>
            </a:r>
          </a:p>
          <a:p>
            <a:endParaRPr lang="en-GB" baseline="0" dirty="0"/>
          </a:p>
          <a:p>
            <a:r>
              <a:rPr lang="en-GB" baseline="0" dirty="0"/>
              <a:t>Adult: walking siblings to school and collecting, making family meals, paying bills, budgeting, correspondence, making GP appointments</a:t>
            </a:r>
          </a:p>
          <a:p>
            <a:endParaRPr lang="en-GB" baseline="0" dirty="0"/>
          </a:p>
          <a:p>
            <a:r>
              <a:rPr lang="en-GB" baseline="0" dirty="0"/>
              <a:t>Personal care: washing or moving parent or sibling, changing dressings, administering medication, ambulance (may need a young carers assessments)</a:t>
            </a:r>
          </a:p>
          <a:p>
            <a:endParaRPr lang="en-GB" baseline="0" dirty="0"/>
          </a:p>
          <a:p>
            <a:r>
              <a:rPr lang="en-GB" baseline="0" dirty="0"/>
              <a:t>Communication: translating, speaking with professionals, attending meetings, advocacy, sign language</a:t>
            </a:r>
          </a:p>
          <a:p>
            <a:endParaRPr lang="en-GB" dirty="0"/>
          </a:p>
        </p:txBody>
      </p:sp>
      <p:sp>
        <p:nvSpPr>
          <p:cNvPr id="4" name="Slide Number Placeholder 3"/>
          <p:cNvSpPr>
            <a:spLocks noGrp="1"/>
          </p:cNvSpPr>
          <p:nvPr>
            <p:ph type="sldNum" sz="quarter" idx="10"/>
          </p:nvPr>
        </p:nvSpPr>
        <p:spPr/>
        <p:txBody>
          <a:bodyPr/>
          <a:lstStyle/>
          <a:p>
            <a:fld id="{ACD9107B-1942-4055-B7C5-B6109DCCA3B3}" type="slidenum">
              <a:rPr lang="en-GB" smtClean="0"/>
              <a:t>7</a:t>
            </a:fld>
            <a:endParaRPr lang="en-GB"/>
          </a:p>
        </p:txBody>
      </p:sp>
    </p:spTree>
    <p:extLst>
      <p:ext uri="{BB962C8B-B14F-4D97-AF65-F5344CB8AC3E}">
        <p14:creationId xmlns:p14="http://schemas.microsoft.com/office/powerpoint/2010/main" val="4549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9800" y="546100"/>
            <a:ext cx="5010150" cy="3757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impact of being a young carer in Education is highlighted by the shocking statistic that Young carers leave school with the equivalent of </a:t>
            </a:r>
            <a:r>
              <a:rPr kumimoji="0" lang="en-GB" sz="1200" b="1" i="0" u="none" strike="noStrike" kern="1200" cap="none" spc="0" normalizeH="0" baseline="0" noProof="0" dirty="0">
                <a:ln>
                  <a:noFill/>
                </a:ln>
                <a:solidFill>
                  <a:prstClr val="black"/>
                </a:solidFill>
                <a:effectLst/>
                <a:uLnTx/>
                <a:uFillTx/>
                <a:latin typeface="Calibri"/>
                <a:ea typeface="+mn-ea"/>
                <a:cs typeface="+mn-cs"/>
              </a:rPr>
              <a:t>9 GCSE grades lower </a:t>
            </a:r>
            <a:r>
              <a:rPr kumimoji="0" lang="en-GB" sz="1200" b="0" i="0" u="none" strike="noStrike" kern="1200" cap="none" spc="0" normalizeH="0" baseline="0" noProof="0" dirty="0">
                <a:ln>
                  <a:noFill/>
                </a:ln>
                <a:solidFill>
                  <a:prstClr val="black"/>
                </a:solidFill>
                <a:effectLst/>
                <a:uLnTx/>
                <a:uFillTx/>
                <a:latin typeface="Calibri"/>
                <a:ea typeface="+mn-ea"/>
                <a:cs typeface="+mn-cs"/>
              </a:rPr>
              <a:t>than their peers who have no caring role. They are overall at greater risk of not achieving their potential and becoming NEET.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YCS face many barriers to their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Lateness and absence</a:t>
            </a:r>
            <a:r>
              <a:rPr kumimoji="0" lang="en-GB" sz="1200" b="0" i="0" u="none" strike="noStrike" kern="1200" cap="none" spc="0" normalizeH="0" baseline="0" noProof="0" dirty="0">
                <a:ln>
                  <a:noFill/>
                </a:ln>
                <a:solidFill>
                  <a:prstClr val="black"/>
                </a:solidFill>
                <a:effectLst/>
                <a:uLnTx/>
                <a:uFillTx/>
                <a:latin typeface="Calibri"/>
                <a:ea typeface="+mn-ea"/>
                <a:cs typeface="+mn-cs"/>
              </a:rPr>
              <a:t>: may need to make breakfast for siblings, drop younger siblings at school, give medication to a parent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Lack of focus: </a:t>
            </a:r>
            <a:r>
              <a:rPr kumimoji="0" lang="en-GB" sz="1200" b="0" i="0" u="none" strike="noStrike" kern="1200" cap="none" spc="0" normalizeH="0" baseline="0" noProof="0" dirty="0">
                <a:ln>
                  <a:noFill/>
                </a:ln>
                <a:solidFill>
                  <a:prstClr val="black"/>
                </a:solidFill>
                <a:effectLst/>
                <a:uLnTx/>
                <a:uFillTx/>
                <a:latin typeface="Calibri"/>
                <a:ea typeface="+mn-ea"/>
                <a:cs typeface="+mn-cs"/>
              </a:rPr>
              <a:t>may find it difficult to concentrate if they are worried or anxious about the cared for at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Tiredness and fatigue: </a:t>
            </a:r>
            <a:r>
              <a:rPr kumimoji="0" lang="en-GB" sz="1200" b="0" i="0" u="none" strike="noStrike" kern="1200" cap="none" spc="0" normalizeH="0" baseline="0" noProof="0" dirty="0">
                <a:ln>
                  <a:noFill/>
                </a:ln>
                <a:solidFill>
                  <a:prstClr val="black"/>
                </a:solidFill>
                <a:effectLst/>
                <a:uLnTx/>
                <a:uFillTx/>
                <a:latin typeface="Calibri"/>
                <a:ea typeface="+mn-ea"/>
                <a:cs typeface="+mn-cs"/>
              </a:rPr>
              <a:t>the combination of caring responsibilities and school work may become too much both physically and mentally.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Difficulty completing homework or assignments</a:t>
            </a:r>
            <a:r>
              <a:rPr kumimoji="0" lang="en-GB" sz="1200" b="0" i="0" u="none" strike="noStrike" kern="1200" cap="none" spc="0" normalizeH="0" baseline="0" noProof="0" dirty="0">
                <a:ln>
                  <a:noFill/>
                </a:ln>
                <a:solidFill>
                  <a:prstClr val="black"/>
                </a:solidFill>
                <a:effectLst/>
                <a:uLnTx/>
                <a:uFillTx/>
                <a:latin typeface="Calibri"/>
                <a:ea typeface="+mn-ea"/>
                <a:cs typeface="+mn-cs"/>
              </a:rPr>
              <a:t>: 2019 SYC survey – 74% find it difficult to do homework or coursework. Reasons maybe: lack of own laptop, no quiet space to work (sharing rooms), limited time due to caring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Poor mental health: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Covid</a:t>
            </a:r>
            <a:r>
              <a:rPr kumimoji="0" lang="en-GB" sz="1200" b="0" i="0" u="none" strike="noStrike" kern="1200" cap="none" spc="0" normalizeH="0" baseline="0" noProof="0" dirty="0">
                <a:ln>
                  <a:noFill/>
                </a:ln>
                <a:solidFill>
                  <a:prstClr val="black"/>
                </a:solidFill>
                <a:effectLst/>
                <a:uLnTx/>
                <a:uFillTx/>
                <a:latin typeface="Calibri"/>
                <a:ea typeface="+mn-ea"/>
                <a:cs typeface="+mn-cs"/>
              </a:rPr>
              <a:t> has made this worse. Young carers anxious about the future, the cared for may be shielding, 2019 SYC survey  73% regularly worry about their own mental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Difficulty accessing extra curricular activities: </a:t>
            </a:r>
            <a:r>
              <a:rPr lang="en-GB" sz="1200" b="0" dirty="0">
                <a:solidFill>
                  <a:schemeClr val="bg1"/>
                </a:solidFill>
              </a:rPr>
              <a:t>this may be financial or due to caring responsibilities as need to be at home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Bullying: </a:t>
            </a:r>
            <a:r>
              <a:rPr lang="en-GB" sz="1200" b="0" dirty="0">
                <a:solidFill>
                  <a:schemeClr val="bg1"/>
                </a:solidFill>
              </a:rPr>
              <a:t>2 in 3 young carers have been bullied in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All of the above are ways in which young carers can also be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107B-1942-4055-B7C5-B6109DCCA3B3}"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04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9800" y="546100"/>
            <a:ext cx="5010150" cy="3757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Increase in Caring responsibilities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Providing care to family members who have Covid-19 symptoms and providing emotional support to shielding or self-isolating family members. Educating and entertaining siblings.</a:t>
            </a:r>
            <a:r>
              <a:rPr lang="en-GB" dirty="0"/>
              <a:t> 11% of young carers report an increase of 30 hours or more in the amount of time they spend caring per week.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Isolation from peers and coping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Unable to do their usual coping activities such as talking to friends, visiting support groups or getting out of the house .</a:t>
            </a:r>
            <a:r>
              <a:rPr lang="en-GB" dirty="0"/>
              <a:t> 69% of both young carers and young adult carers are feeling less connected to others since Coronavirus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Little free time for schoolwork and respite: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Jugging caring responsibilities with little time for respite and schoolwork (in some cases, as little as 30 minutes a day).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Health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Risking their physical and mental health to do household shopping or collect prescriptions, in some cases, for more than one household. </a:t>
            </a:r>
            <a:r>
              <a:rPr lang="en-GB" dirty="0"/>
              <a:t>40% of young carers </a:t>
            </a:r>
            <a:r>
              <a:rPr lang="en-GB" dirty="0" err="1"/>
              <a:t>carers</a:t>
            </a:r>
            <a:r>
              <a:rPr lang="en-GB" dirty="0"/>
              <a:t> say their mental health is worse  and 66% of young carers are feeling more stressed since Coronavirus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Difficulty accessing schoolwork: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Unable to access schoolwork, due to lack of technology, private and quiet space and/or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Anxiety about the future: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Experiencing heightened anxiety and unwilling to return to school until they can guarantee the safety of the person they are caring for. Support workers are concerned that some may not return to school at all.</a:t>
            </a:r>
            <a:r>
              <a:rPr lang="en-GB" dirty="0"/>
              <a:t> 67% of young carers  are more worried about the future since Coronavirus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(Stats are from UK survey by Carers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107B-1942-4055-B7C5-B6109DCCA3B3}"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68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D5C8185-D454-4C37-A4C0-FA211067E79C}" type="datetimeFigureOut">
              <a:rPr lang="en-GB">
                <a:solidFill>
                  <a:prstClr val="black">
                    <a:tint val="75000"/>
                  </a:prstClr>
                </a:solidFill>
              </a:rPr>
              <a:pPr>
                <a:defRPr/>
              </a:pPr>
              <a:t>20/05/2021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DC8641-7194-4818-8DCA-56F39F36FBD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32385592"/>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89DBA97-FD36-4808-AD4C-DF6E1A031DD8}" type="datetimeFigureOut">
              <a:rPr lang="en-GB">
                <a:solidFill>
                  <a:prstClr val="black">
                    <a:tint val="75000"/>
                  </a:prstClr>
                </a:solidFill>
              </a:rPr>
              <a:pPr>
                <a:defRPr/>
              </a:pPr>
              <a:t>20/05/2021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8F2ECD-CD89-4968-9E34-86760B5DC37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42409708"/>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664E53E-02DF-4A09-820D-1D72A0AE6A4F}" type="datetimeFigureOut">
              <a:rPr lang="en-GB">
                <a:solidFill>
                  <a:prstClr val="black">
                    <a:tint val="75000"/>
                  </a:prstClr>
                </a:solidFill>
              </a:rPr>
              <a:pPr>
                <a:defRPr/>
              </a:pPr>
              <a:t>20/05/2021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7922F8-4B91-4CD8-AFC2-694748CDA8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85537108"/>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A1B054F-81CF-429B-A953-DC69951CD43E}" type="datetimeFigureOut">
              <a:rPr lang="en-GB">
                <a:solidFill>
                  <a:prstClr val="black">
                    <a:tint val="75000"/>
                  </a:prstClr>
                </a:solidFill>
              </a:rPr>
              <a:pPr>
                <a:defRPr/>
              </a:pPr>
              <a:t>20/05/2021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38D6E8-EF71-48EE-972F-7603E38FDD3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2987769"/>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B074793-99A8-451E-AC13-93DAA2D30EE7}" type="datetimeFigureOut">
              <a:rPr lang="en-GB">
                <a:solidFill>
                  <a:prstClr val="black">
                    <a:tint val="75000"/>
                  </a:prstClr>
                </a:solidFill>
              </a:rPr>
              <a:pPr>
                <a:defRPr/>
              </a:pPr>
              <a:t>20/05/2021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00F8F9-5C50-40C1-979C-E5A4CB45118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97969033"/>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482C502-5C80-43A1-9639-EF728B5D9CC7}" type="datetimeFigureOut">
              <a:rPr lang="en-GB">
                <a:solidFill>
                  <a:prstClr val="black">
                    <a:tint val="75000"/>
                  </a:prstClr>
                </a:solidFill>
              </a:rPr>
              <a:pPr>
                <a:defRPr/>
              </a:pPr>
              <a:t>20/05/2021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05E645-EC26-4E09-9283-ECB733237A0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7983598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04D30342-7EDB-42D7-B0D5-729492EADB4A}" type="datetimeFigureOut">
              <a:rPr lang="en-GB">
                <a:solidFill>
                  <a:prstClr val="black">
                    <a:tint val="75000"/>
                  </a:prstClr>
                </a:solidFill>
              </a:rPr>
              <a:pPr>
                <a:defRPr/>
              </a:pPr>
              <a:t>20/05/2021</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8F2ED8-5A46-48BA-97D3-58B1AB6C902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439338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BFCBFD1-3F1E-4EFC-BD73-2910C5990C95}" type="datetimeFigureOut">
              <a:rPr lang="en-GB">
                <a:solidFill>
                  <a:prstClr val="black">
                    <a:tint val="75000"/>
                  </a:prstClr>
                </a:solidFill>
              </a:rPr>
              <a:pPr>
                <a:defRPr/>
              </a:pPr>
              <a:t>20/05/2021</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F3491E4-2A84-4329-9815-A6F068AA68A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3293965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C73C24-6456-4251-9A8E-7B90199EA520}" type="datetimeFigureOut">
              <a:rPr lang="en-GB">
                <a:solidFill>
                  <a:prstClr val="black">
                    <a:tint val="75000"/>
                  </a:prstClr>
                </a:solidFill>
              </a:rPr>
              <a:pPr>
                <a:defRPr/>
              </a:pPr>
              <a:t>20/05/2021</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86D957-A300-4C0A-A528-1CFBA73199C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45593484"/>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1D3FFF-9287-4497-B1C9-35A0D555E4B3}" type="datetimeFigureOut">
              <a:rPr lang="en-GB">
                <a:solidFill>
                  <a:prstClr val="black">
                    <a:tint val="75000"/>
                  </a:prstClr>
                </a:solidFill>
              </a:rPr>
              <a:pPr>
                <a:defRPr/>
              </a:pPr>
              <a:t>20/05/2021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18A033-974D-49A6-A34D-69CC8179A31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0931387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479C880-B968-4D03-90BA-84005DFA5F00}" type="datetimeFigureOut">
              <a:rPr lang="en-GB">
                <a:solidFill>
                  <a:prstClr val="black">
                    <a:tint val="75000"/>
                  </a:prstClr>
                </a:solidFill>
              </a:rPr>
              <a:pPr>
                <a:defRPr/>
              </a:pPr>
              <a:t>20/05/2021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27ACE8A-6F96-4DF9-9E07-2BCD8CA3122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96577028"/>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63F8C"/>
            </a:gs>
            <a:gs pos="100000">
              <a:srgbClr val="E87722"/>
            </a:gs>
          </a:gsLst>
          <a:lin ang="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B64328A-F6D0-4213-94B3-8A32DEF3A358}" type="datetimeFigureOut">
              <a:rPr lang="en-GB">
                <a:solidFill>
                  <a:prstClr val="black">
                    <a:tint val="75000"/>
                  </a:prstClr>
                </a:solidFill>
              </a:rPr>
              <a:pPr>
                <a:defRPr/>
              </a:pPr>
              <a:t>20/05/2021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5C84BFF-A4AE-4F42-9F45-780979CC0A7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82413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ctionforcarers.org.uk/" TargetMode="External"/><Relationship Id="rId3" Type="http://schemas.openxmlformats.org/officeDocument/2006/relationships/image" Target="../media/image1.jpeg"/><Relationship Id="rId7" Type="http://schemas.openxmlformats.org/officeDocument/2006/relationships/image" Target="../media/image2.png"/><Relationship Id="rId12"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instagram.com/action_for_carers_surrey/" TargetMode="External"/><Relationship Id="rId11" Type="http://schemas.openxmlformats.org/officeDocument/2006/relationships/image" Target="../media/image5.png"/><Relationship Id="rId5" Type="http://schemas.openxmlformats.org/officeDocument/2006/relationships/hyperlink" Target="https://www.facebook.com/ActionforCarersSurrey/" TargetMode="External"/><Relationship Id="rId10" Type="http://schemas.openxmlformats.org/officeDocument/2006/relationships/image" Target="../media/image4.jpeg"/><Relationship Id="rId4" Type="http://schemas.openxmlformats.org/officeDocument/2006/relationships/hyperlink" Target="https://twitter.com/CarersSurrey?ref_src=twsrc%5Egoogle%7Ctwcamp%5Eserp%7Ctwgr%5Eauthor" TargetMode="Externa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www.youtube.com/watch?v=wzr4UF49Ccw" TargetMode="Externa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980" y="2990562"/>
            <a:ext cx="8500492" cy="144655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mj-lt"/>
              </a:rPr>
              <a:t>Education Advisory Team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mj-lt"/>
              </a:rPr>
              <a:t>Staff Training </a:t>
            </a:r>
            <a:endParaRPr kumimoji="0" lang="en-GB" sz="4400" b="1" i="0" u="none" strike="noStrike" kern="1200" cap="none" spc="0" normalizeH="0" baseline="0" noProof="0" dirty="0">
              <a:ln>
                <a:noFill/>
              </a:ln>
              <a:solidFill>
                <a:prstClr val="white"/>
              </a:solidFill>
              <a:effectLst/>
              <a:uLnTx/>
              <a:uFillTx/>
              <a:latin typeface="+mj-lt"/>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2555776" y="771094"/>
            <a:ext cx="3888432" cy="1728192"/>
          </a:xfrm>
          <a:prstGeom prst="rect">
            <a:avLst/>
          </a:prstGeom>
          <a:noFill/>
        </p:spPr>
      </p:pic>
      <p:grpSp>
        <p:nvGrpSpPr>
          <p:cNvPr id="10" name="Group 9">
            <a:extLst>
              <a:ext uri="{FF2B5EF4-FFF2-40B4-BE49-F238E27FC236}">
                <a16:creationId xmlns:a16="http://schemas.microsoft.com/office/drawing/2014/main" id="{C74F666E-40B9-4096-BB8F-02554057C22C}"/>
              </a:ext>
            </a:extLst>
          </p:cNvPr>
          <p:cNvGrpSpPr/>
          <p:nvPr/>
        </p:nvGrpSpPr>
        <p:grpSpPr>
          <a:xfrm>
            <a:off x="247972" y="5341860"/>
            <a:ext cx="8644508" cy="1167442"/>
            <a:chOff x="247972" y="5341860"/>
            <a:chExt cx="8644508" cy="1167442"/>
          </a:xfrm>
        </p:grpSpPr>
        <p:sp>
          <p:nvSpPr>
            <p:cNvPr id="3" name="Rectangle 2">
              <a:extLst>
                <a:ext uri="{FF2B5EF4-FFF2-40B4-BE49-F238E27FC236}">
                  <a16:creationId xmlns:a16="http://schemas.microsoft.com/office/drawing/2014/main" id="{3E6A2B70-FAE1-488A-B59D-D0181F547EF4}"/>
                </a:ext>
              </a:extLst>
            </p:cNvPr>
            <p:cNvSpPr/>
            <p:nvPr/>
          </p:nvSpPr>
          <p:spPr>
            <a:xfrm>
              <a:off x="247972" y="5341860"/>
              <a:ext cx="8644508" cy="1167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4295B1C-14D1-49DD-B00D-5F7C797DE2D1}"/>
                </a:ext>
              </a:extLst>
            </p:cNvPr>
            <p:cNvSpPr txBox="1"/>
            <p:nvPr/>
          </p:nvSpPr>
          <p:spPr>
            <a:xfrm>
              <a:off x="2713823" y="6093296"/>
              <a:ext cx="6178657" cy="276999"/>
            </a:xfrm>
            <a:prstGeom prst="rect">
              <a:avLst/>
            </a:prstGeom>
            <a:noFill/>
          </p:spPr>
          <p:txBody>
            <a:bodyPr wrap="square" rtlCol="0">
              <a:spAutoFit/>
            </a:bodyPr>
            <a:lstStyle/>
            <a:p>
              <a:pPr lvl="0"/>
              <a:r>
                <a:rPr lang="en-GB" sz="1200" dirty="0">
                  <a:solidFill>
                    <a:srgbClr val="263F8C"/>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@CarersSurrey</a:t>
              </a:r>
              <a:r>
                <a:rPr lang="en-GB" sz="1200" dirty="0">
                  <a:solidFill>
                    <a:srgbClr val="263F8C"/>
                  </a:solidFill>
                  <a:effectLst/>
                  <a:latin typeface="Calibri" panose="020F0502020204030204" pitchFamily="34" charset="0"/>
                  <a:ea typeface="Times New Roman" panose="02020603050405020304" pitchFamily="18" charset="0"/>
                </a:rPr>
                <a:t>              </a:t>
              </a:r>
              <a:r>
                <a:rPr lang="en-GB" sz="1200" dirty="0">
                  <a:solidFill>
                    <a:srgbClr val="263F8C"/>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@ActionforCarersSurrey</a:t>
              </a:r>
              <a:r>
                <a:rPr lang="en-GB" sz="1200" dirty="0">
                  <a:solidFill>
                    <a:srgbClr val="263F8C"/>
                  </a:solidFill>
                  <a:effectLst/>
                  <a:latin typeface="Calibri" panose="020F0502020204030204" pitchFamily="34" charset="0"/>
                  <a:ea typeface="Calibri" panose="020F0502020204030204" pitchFamily="34" charset="0"/>
                </a:rPr>
                <a:t>             </a:t>
              </a:r>
              <a:r>
                <a:rPr lang="en-GB" sz="1200" dirty="0" err="1">
                  <a:solidFill>
                    <a:srgbClr val="263F8C"/>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action_for_carers_surrey</a:t>
              </a:r>
              <a:endParaRPr lang="en-GB" sz="1200" dirty="0">
                <a:solidFill>
                  <a:srgbClr val="263F8C"/>
                </a:solidFill>
              </a:endParaRPr>
            </a:p>
          </p:txBody>
        </p:sp>
        <p:pic>
          <p:nvPicPr>
            <p:cNvPr id="1028" name="Picture 4">
              <a:extLst>
                <a:ext uri="{FF2B5EF4-FFF2-40B4-BE49-F238E27FC236}">
                  <a16:creationId xmlns:a16="http://schemas.microsoft.com/office/drawing/2014/main" id="{9F8D93FB-CADC-4F57-8FEB-200A5ED209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182" y="5445224"/>
              <a:ext cx="2064578" cy="92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a:extLst>
                <a:ext uri="{FF2B5EF4-FFF2-40B4-BE49-F238E27FC236}">
                  <a16:creationId xmlns:a16="http://schemas.microsoft.com/office/drawing/2014/main" id="{AA777ABE-9238-44B9-9AA5-87FEDA5C9F7F}"/>
                </a:ext>
              </a:extLst>
            </p:cNvPr>
            <p:cNvSpPr txBox="1"/>
            <p:nvPr/>
          </p:nvSpPr>
          <p:spPr>
            <a:xfrm>
              <a:off x="2516860" y="5528845"/>
              <a:ext cx="5295500" cy="492443"/>
            </a:xfrm>
            <a:prstGeom prst="rect">
              <a:avLst/>
            </a:prstGeom>
            <a:noFill/>
          </p:spPr>
          <p:txBody>
            <a:bodyPr wrap="square" rtlCol="0">
              <a:spAutoFit/>
            </a:bodyPr>
            <a:lstStyle/>
            <a:p>
              <a:r>
                <a:rPr lang="en-GB" sz="1300" b="1" dirty="0">
                  <a:solidFill>
                    <a:srgbClr val="263F8C"/>
                  </a:solidFill>
                  <a:effectLst/>
                  <a:latin typeface="Calibri" panose="020F0502020204030204" pitchFamily="34" charset="0"/>
                  <a:ea typeface="Calibri" panose="020F0502020204030204" pitchFamily="34" charset="0"/>
                  <a:cs typeface="Times New Roman" panose="02020603050405020304" pitchFamily="18" charset="0"/>
                </a:rPr>
                <a:t>We’re here to help carers of all ages, across Surrey, with free information, support, events, advice and more. </a:t>
              </a:r>
              <a:r>
                <a:rPr lang="en-GB" sz="13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www.actionforcarers.org.uk</a:t>
              </a:r>
              <a:r>
                <a:rPr lang="en-GB" sz="13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300" b="1" dirty="0">
                <a:solidFill>
                  <a:schemeClr val="accent6">
                    <a:lumMod val="75000"/>
                  </a:schemeClr>
                </a:solidFill>
              </a:endParaRPr>
            </a:p>
          </p:txBody>
        </p:sp>
        <p:pic>
          <p:nvPicPr>
            <p:cNvPr id="1026" name="Picture 2">
              <a:extLst>
                <a:ext uri="{FF2B5EF4-FFF2-40B4-BE49-F238E27FC236}">
                  <a16:creationId xmlns:a16="http://schemas.microsoft.com/office/drawing/2014/main" id="{2FCB30E1-2062-4FD3-8A90-67A405A6B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3085" y="5733256"/>
              <a:ext cx="873570" cy="581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descr="Icon&#10;&#10;Description automatically generated">
              <a:extLst>
                <a:ext uri="{FF2B5EF4-FFF2-40B4-BE49-F238E27FC236}">
                  <a16:creationId xmlns:a16="http://schemas.microsoft.com/office/drawing/2014/main" id="{3CFB778A-B00C-4054-9A04-C6AA4E2BD9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5619" y="6093296"/>
              <a:ext cx="221507" cy="221507"/>
            </a:xfrm>
            <a:prstGeom prst="rect">
              <a:avLst/>
            </a:prstGeom>
          </p:spPr>
        </p:pic>
        <p:pic>
          <p:nvPicPr>
            <p:cNvPr id="15" name="Picture 14">
              <a:extLst>
                <a:ext uri="{FF2B5EF4-FFF2-40B4-BE49-F238E27FC236}">
                  <a16:creationId xmlns:a16="http://schemas.microsoft.com/office/drawing/2014/main" id="{3FAF170F-085B-4AE4-93A4-05FAB9F21C38}"/>
                </a:ext>
              </a:extLst>
            </p:cNvPr>
            <p:cNvPicPr/>
            <p:nvPr/>
          </p:nvPicPr>
          <p:blipFill rotWithShape="1">
            <a:blip r:embed="rId11" cstate="print">
              <a:extLst>
                <a:ext uri="{28A0092B-C50C-407E-A947-70E740481C1C}">
                  <a14:useLocalDpi xmlns:a14="http://schemas.microsoft.com/office/drawing/2010/main" val="0"/>
                </a:ext>
              </a:extLst>
            </a:blip>
            <a:srcRect l="17161" t="17312" r="13720" b="21567"/>
            <a:stretch/>
          </p:blipFill>
          <p:spPr bwMode="auto">
            <a:xfrm>
              <a:off x="2513803" y="6051684"/>
              <a:ext cx="303425" cy="266921"/>
            </a:xfrm>
            <a:prstGeom prst="rect">
              <a:avLst/>
            </a:prstGeom>
            <a:noFill/>
            <a:ln>
              <a:noFill/>
            </a:ln>
            <a:effectLst/>
          </p:spPr>
        </p:pic>
        <p:pic>
          <p:nvPicPr>
            <p:cNvPr id="14" name="Picture 13" descr="f_logo">
              <a:extLst>
                <a:ext uri="{FF2B5EF4-FFF2-40B4-BE49-F238E27FC236}">
                  <a16:creationId xmlns:a16="http://schemas.microsoft.com/office/drawing/2014/main" id="{3A807D5A-2844-4D56-824B-15BD64FF861E}"/>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42976" y="6086906"/>
              <a:ext cx="221507" cy="226383"/>
            </a:xfrm>
            <a:prstGeom prst="rect">
              <a:avLst/>
            </a:prstGeom>
            <a:noFill/>
            <a:ln>
              <a:noFill/>
            </a:ln>
            <a:effectLst/>
          </p:spPr>
        </p:pic>
      </p:grpSp>
    </p:spTree>
    <p:extLst>
      <p:ext uri="{BB962C8B-B14F-4D97-AF65-F5344CB8AC3E}">
        <p14:creationId xmlns:p14="http://schemas.microsoft.com/office/powerpoint/2010/main" val="544558193"/>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lstStyle/>
          <a:p>
            <a:r>
              <a:rPr lang="en-GB" b="1" dirty="0">
                <a:solidFill>
                  <a:schemeClr val="bg1"/>
                </a:solidFill>
                <a:ea typeface="Verdana" panose="020B0604030504040204" pitchFamily="34" charset="0"/>
                <a:cs typeface="Verdana" panose="020B0604030504040204" pitchFamily="34" charset="0"/>
              </a:rPr>
              <a:t>How can you identify </a:t>
            </a:r>
            <a:br>
              <a:rPr lang="en-GB" b="1" dirty="0">
                <a:solidFill>
                  <a:schemeClr val="bg1"/>
                </a:solidFill>
                <a:ea typeface="Verdana" panose="020B0604030504040204" pitchFamily="34" charset="0"/>
                <a:cs typeface="Verdana" panose="020B0604030504040204" pitchFamily="34" charset="0"/>
              </a:rPr>
            </a:br>
            <a:r>
              <a:rPr lang="en-GB" b="1" dirty="0">
                <a:solidFill>
                  <a:schemeClr val="bg1"/>
                </a:solidFill>
                <a:ea typeface="Verdana" panose="020B0604030504040204" pitchFamily="34" charset="0"/>
                <a:cs typeface="Verdana" panose="020B0604030504040204" pitchFamily="34" charset="0"/>
              </a:rPr>
              <a:t>young carers?</a:t>
            </a:r>
          </a:p>
        </p:txBody>
      </p:sp>
      <p:sp>
        <p:nvSpPr>
          <p:cNvPr id="9" name="TextBox 8"/>
          <p:cNvSpPr txBox="1"/>
          <p:nvPr/>
        </p:nvSpPr>
        <p:spPr>
          <a:xfrm>
            <a:off x="899592" y="2276872"/>
            <a:ext cx="7632848" cy="3924151"/>
          </a:xfrm>
          <a:prstGeom prst="rect">
            <a:avLst/>
          </a:prstGeom>
          <a:noFill/>
        </p:spPr>
        <p:txBody>
          <a:bodyPr wrap="square" rtlCol="0">
            <a:spAutoFit/>
          </a:bodyPr>
          <a:lstStyle/>
          <a:p>
            <a:endParaRPr lang="en-GB" sz="3300" dirty="0">
              <a:solidFill>
                <a:schemeClr val="bg1"/>
              </a:solidFill>
              <a:latin typeface="+mj-lt"/>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Regular lateness or unexplained absence</a:t>
            </a: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Physical neglect</a:t>
            </a: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Regularly tired</a:t>
            </a: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Behaviour</a:t>
            </a: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Isolated from peers</a:t>
            </a:r>
          </a:p>
          <a:p>
            <a:endParaRPr lang="en-GB" sz="3300" dirty="0">
              <a:solidFill>
                <a:schemeClr val="bg1"/>
              </a:solidFill>
              <a:latin typeface="+mj-lt"/>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0306213"/>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51030"/>
            <a:ext cx="8424936" cy="1656184"/>
          </a:xfrm>
        </p:spPr>
        <p:txBody>
          <a:bodyPr/>
          <a:lstStyle/>
          <a:p>
            <a:r>
              <a:rPr lang="en-GB" b="1" dirty="0">
                <a:solidFill>
                  <a:schemeClr val="bg1"/>
                </a:solidFill>
                <a:ea typeface="Verdana" panose="020B0604030504040204" pitchFamily="34" charset="0"/>
                <a:cs typeface="Verdana" panose="020B0604030504040204" pitchFamily="34" charset="0"/>
              </a:rPr>
              <a:t>Supporting young carers in school</a:t>
            </a:r>
            <a:br>
              <a:rPr lang="en-GB" b="1" dirty="0">
                <a:solidFill>
                  <a:schemeClr val="bg1"/>
                </a:solidFill>
                <a:ea typeface="Verdana" panose="020B0604030504040204" pitchFamily="34" charset="0"/>
                <a:cs typeface="Verdana" panose="020B0604030504040204" pitchFamily="34" charset="0"/>
              </a:rPr>
            </a:br>
            <a:r>
              <a:rPr lang="en-GB" b="1" dirty="0">
                <a:solidFill>
                  <a:schemeClr val="bg1"/>
                </a:solidFill>
                <a:ea typeface="Verdana" panose="020B0604030504040204" pitchFamily="34" charset="0"/>
                <a:cs typeface="Verdana" panose="020B0604030504040204" pitchFamily="34" charset="0"/>
              </a:rPr>
              <a:t>Angel Award</a:t>
            </a:r>
          </a:p>
        </p:txBody>
      </p:sp>
      <p:sp>
        <p:nvSpPr>
          <p:cNvPr id="3" name="Content Placeholder 2"/>
          <p:cNvSpPr>
            <a:spLocks noGrp="1"/>
          </p:cNvSpPr>
          <p:nvPr>
            <p:ph idx="1"/>
          </p:nvPr>
        </p:nvSpPr>
        <p:spPr>
          <a:xfrm>
            <a:off x="755576" y="2156720"/>
            <a:ext cx="6881936" cy="3928813"/>
          </a:xfrm>
        </p:spPr>
        <p:txBody>
          <a:bodyPr/>
          <a:lstStyle/>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Identifying young carer champion</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Staff training</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Promote and display</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Assemblies</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Young carer group</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PSHE</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Policies</a:t>
            </a:r>
          </a:p>
          <a:p>
            <a:pPr>
              <a:spcBef>
                <a:spcPts val="0"/>
              </a:spcBef>
              <a:spcAft>
                <a:spcPts val="600"/>
              </a:spcAft>
            </a:pPr>
            <a:r>
              <a:rPr lang="en-GB" sz="2900" dirty="0">
                <a:solidFill>
                  <a:schemeClr val="bg1"/>
                </a:solidFill>
                <a:latin typeface="+mj-lt"/>
                <a:ea typeface="Verdana" panose="020B0604030504040204" pitchFamily="34" charset="0"/>
                <a:cs typeface="Verdana" panose="020B0604030504040204" pitchFamily="34" charset="0"/>
              </a:rPr>
              <a:t>Identification</a:t>
            </a:r>
          </a:p>
          <a:p>
            <a:pPr marL="457200" lvl="1" indent="0">
              <a:spcBef>
                <a:spcPts val="0"/>
              </a:spcBef>
              <a:spcAft>
                <a:spcPts val="600"/>
              </a:spcAft>
              <a:buNone/>
            </a:pPr>
            <a:endParaRPr lang="en-GB" sz="2900" dirty="0">
              <a:solidFill>
                <a:schemeClr val="bg1"/>
              </a:solidFill>
              <a:latin typeface="+mj-lt"/>
              <a:ea typeface="Verdana" panose="020B0604030504040204" pitchFamily="34" charset="0"/>
              <a:cs typeface="Verdana" panose="020B0604030504040204" pitchFamily="34" charset="0"/>
            </a:endParaRPr>
          </a:p>
        </p:txBody>
      </p:sp>
      <p:pic>
        <p:nvPicPr>
          <p:cNvPr id="2050" name="Picture 2" descr="Guardian Angel Ba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699094"/>
            <a:ext cx="2390948" cy="239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75F6D"/>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407153598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Tommervik\AppData\Local\Microsoft\Windows\Temporary Internet Files\Content.Outlook\KA7P0FXR\AFC_Surrey_Young carers_CMYK (2).jpg"/>
          <p:cNvPicPr/>
          <p:nvPr/>
        </p:nvPicPr>
        <p:blipFill>
          <a:blip r:embed="rId3" cstate="print">
            <a:extLst>
              <a:ext uri="{28A0092B-C50C-407E-A947-70E740481C1C}">
                <a14:useLocalDpi xmlns:a14="http://schemas.microsoft.com/office/drawing/2010/main" val="0"/>
              </a:ext>
            </a:extLst>
          </a:blip>
          <a:stretch>
            <a:fillRect/>
          </a:stretch>
        </p:blipFill>
        <p:spPr bwMode="auto">
          <a:xfrm>
            <a:off x="3185847" y="548145"/>
            <a:ext cx="2754306" cy="108065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971600" y="4293096"/>
            <a:ext cx="6480720" cy="2277547"/>
          </a:xfrm>
          <a:prstGeom prst="rect">
            <a:avLst/>
          </a:prstGeom>
          <a:noFill/>
        </p:spPr>
        <p:txBody>
          <a:bodyPr wrap="square" rtlCol="0">
            <a:spAutoFit/>
          </a:bodyPr>
          <a:lstStyle/>
          <a:p>
            <a:pPr algn="ctr" fontAlgn="base">
              <a:spcBef>
                <a:spcPct val="0"/>
              </a:spcBef>
              <a:spcAft>
                <a:spcPts val="1200"/>
              </a:spcAft>
            </a:pPr>
            <a:r>
              <a:rPr lang="en-GB" sz="3300" dirty="0">
                <a:solidFill>
                  <a:schemeClr val="bg1"/>
                </a:solidFill>
                <a:latin typeface="+mj-lt"/>
                <a:ea typeface="Verdana" panose="020B0604030504040204" pitchFamily="34" charset="0"/>
                <a:cs typeface="Verdana" panose="020B0604030504040204" pitchFamily="34" charset="0"/>
              </a:rPr>
              <a:t>Contact us on </a:t>
            </a:r>
            <a:r>
              <a:rPr lang="en-GB" sz="3300" b="1" dirty="0">
                <a:solidFill>
                  <a:schemeClr val="bg1"/>
                </a:solidFill>
                <a:latin typeface="+mj-lt"/>
                <a:ea typeface="Verdana" panose="020B0604030504040204" pitchFamily="34" charset="0"/>
                <a:cs typeface="Verdana" panose="020B0604030504040204" pitchFamily="34" charset="0"/>
              </a:rPr>
              <a:t>syc@actionforcarers.org.uk</a:t>
            </a:r>
          </a:p>
          <a:p>
            <a:pPr algn="ctr" fontAlgn="base">
              <a:spcBef>
                <a:spcPct val="0"/>
              </a:spcBef>
              <a:spcAft>
                <a:spcPct val="0"/>
              </a:spcAft>
            </a:pPr>
            <a:r>
              <a:rPr lang="en-GB" sz="3300" dirty="0">
                <a:solidFill>
                  <a:schemeClr val="bg1"/>
                </a:solidFill>
                <a:latin typeface="+mj-lt"/>
                <a:ea typeface="Verdana" panose="020B0604030504040204" pitchFamily="34" charset="0"/>
                <a:cs typeface="Verdana" panose="020B0604030504040204" pitchFamily="34" charset="0"/>
              </a:rPr>
              <a:t>Or visit </a:t>
            </a:r>
          </a:p>
          <a:p>
            <a:pPr algn="ctr" fontAlgn="base">
              <a:spcBef>
                <a:spcPct val="0"/>
              </a:spcBef>
              <a:spcAft>
                <a:spcPct val="0"/>
              </a:spcAft>
            </a:pPr>
            <a:r>
              <a:rPr lang="en-GB" sz="3300" b="1" dirty="0">
                <a:solidFill>
                  <a:schemeClr val="bg1"/>
                </a:solidFill>
                <a:latin typeface="+mj-lt"/>
                <a:ea typeface="Verdana" panose="020B0604030504040204" pitchFamily="34" charset="0"/>
                <a:cs typeface="Verdana" panose="020B0604030504040204" pitchFamily="34" charset="0"/>
              </a:rPr>
              <a:t>www.surrey-youngcarers.org.uk</a:t>
            </a:r>
          </a:p>
        </p:txBody>
      </p:sp>
      <p:sp>
        <p:nvSpPr>
          <p:cNvPr id="5" name="TextBox 4"/>
          <p:cNvSpPr txBox="1"/>
          <p:nvPr/>
        </p:nvSpPr>
        <p:spPr>
          <a:xfrm>
            <a:off x="755576" y="1790872"/>
            <a:ext cx="7776864" cy="600164"/>
          </a:xfrm>
          <a:prstGeom prst="rect">
            <a:avLst/>
          </a:prstGeom>
          <a:noFill/>
        </p:spPr>
        <p:txBody>
          <a:bodyPr wrap="square" rtlCol="0">
            <a:spAutoFit/>
          </a:bodyPr>
          <a:lstStyle/>
          <a:p>
            <a:pPr algn="ctr"/>
            <a:r>
              <a:rPr lang="en-GB" sz="3300" b="1" dirty="0">
                <a:solidFill>
                  <a:schemeClr val="bg1"/>
                </a:solidFill>
                <a:latin typeface="+mj-lt"/>
                <a:ea typeface="Verdana" panose="020B0604030504040204" pitchFamily="34" charset="0"/>
                <a:cs typeface="Verdana" panose="020B0604030504040204" pitchFamily="34" charset="0"/>
              </a:rPr>
              <a:t>Surrey Young Carers Support</a:t>
            </a:r>
          </a:p>
        </p:txBody>
      </p:sp>
      <p:sp>
        <p:nvSpPr>
          <p:cNvPr id="6" name="TextBox 5"/>
          <p:cNvSpPr txBox="1"/>
          <p:nvPr/>
        </p:nvSpPr>
        <p:spPr>
          <a:xfrm>
            <a:off x="467544" y="2492896"/>
            <a:ext cx="8352928"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latin typeface="+mj-lt"/>
                <a:ea typeface="Verdana" panose="020B0604030504040204" pitchFamily="34" charset="0"/>
                <a:cs typeface="Verdana" panose="020B0604030504040204" pitchFamily="34" charset="0"/>
              </a:rPr>
              <a:t>1:1 support and group invitations</a:t>
            </a:r>
          </a:p>
          <a:p>
            <a:pPr marL="285750" indent="-285750">
              <a:buFont typeface="Arial" panose="020B0604020202020204" pitchFamily="34" charset="0"/>
              <a:buChar char="•"/>
            </a:pPr>
            <a:r>
              <a:rPr lang="en-GB" sz="2400" dirty="0">
                <a:solidFill>
                  <a:schemeClr val="bg1"/>
                </a:solidFill>
                <a:latin typeface="+mj-lt"/>
                <a:ea typeface="Verdana" panose="020B0604030504040204" pitchFamily="34" charset="0"/>
                <a:cs typeface="Verdana" panose="020B0604030504040204" pitchFamily="34" charset="0"/>
              </a:rPr>
              <a:t>Time Out</a:t>
            </a:r>
          </a:p>
          <a:p>
            <a:pPr marL="285750" indent="-285750">
              <a:buFont typeface="Arial" panose="020B0604020202020204" pitchFamily="34" charset="0"/>
              <a:buChar char="•"/>
            </a:pPr>
            <a:r>
              <a:rPr lang="en-GB" sz="2400" dirty="0">
                <a:solidFill>
                  <a:schemeClr val="bg1"/>
                </a:solidFill>
                <a:latin typeface="+mj-lt"/>
                <a:ea typeface="Verdana" panose="020B0604030504040204" pitchFamily="34" charset="0"/>
                <a:cs typeface="Verdana" panose="020B0604030504040204" pitchFamily="34" charset="0"/>
              </a:rPr>
              <a:t>Peer support</a:t>
            </a:r>
          </a:p>
          <a:p>
            <a:pPr marL="285750" indent="-285750">
              <a:buFont typeface="Arial" panose="020B0604020202020204" pitchFamily="34" charset="0"/>
              <a:buChar char="•"/>
            </a:pPr>
            <a:r>
              <a:rPr lang="en-GB" sz="2400" dirty="0">
                <a:solidFill>
                  <a:schemeClr val="bg1"/>
                </a:solidFill>
                <a:latin typeface="+mj-lt"/>
                <a:ea typeface="Verdana" panose="020B0604030504040204" pitchFamily="34" charset="0"/>
                <a:cs typeface="Verdana" panose="020B0604030504040204" pitchFamily="34" charset="0"/>
              </a:rPr>
              <a:t>Information and advocacy to young carers and their families</a:t>
            </a:r>
          </a:p>
        </p:txBody>
      </p:sp>
    </p:spTree>
    <p:extLst>
      <p:ext uri="{BB962C8B-B14F-4D97-AF65-F5344CB8AC3E}">
        <p14:creationId xmlns:p14="http://schemas.microsoft.com/office/powerpoint/2010/main" val="83113030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836712"/>
            <a:ext cx="7848872" cy="4154984"/>
          </a:xfrm>
          <a:prstGeom prst="rect">
            <a:avLst/>
          </a:prstGeom>
          <a:noFill/>
        </p:spPr>
        <p:txBody>
          <a:bodyPr wrap="square" rtlCol="0">
            <a:spAutoFit/>
          </a:bodyPr>
          <a:lstStyle/>
          <a:p>
            <a:pPr marL="285750" indent="-285750">
              <a:buFont typeface="Arial" panose="020B0604020202020204" pitchFamily="34" charset="0"/>
              <a:buChar char="•"/>
            </a:pPr>
            <a:r>
              <a:rPr lang="en-GB" sz="4400" dirty="0">
                <a:solidFill>
                  <a:schemeClr val="bg1"/>
                </a:solidFill>
                <a:latin typeface="+mj-lt"/>
                <a:ea typeface="Verdana" panose="020B0604030504040204" pitchFamily="34" charset="0"/>
                <a:cs typeface="Verdana" panose="020B0604030504040204" pitchFamily="34" charset="0"/>
              </a:rPr>
              <a:t>What young carers do.</a:t>
            </a:r>
          </a:p>
          <a:p>
            <a:pPr marL="285750" indent="-285750">
              <a:buFont typeface="Arial" panose="020B0604020202020204" pitchFamily="34" charset="0"/>
              <a:buChar char="•"/>
            </a:pPr>
            <a:endParaRPr lang="en-GB" sz="4400" dirty="0">
              <a:solidFill>
                <a:schemeClr val="bg1"/>
              </a:solidFill>
              <a:latin typeface="+mj-lt"/>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4400" dirty="0">
                <a:solidFill>
                  <a:schemeClr val="bg1"/>
                </a:solidFill>
                <a:latin typeface="+mj-lt"/>
                <a:ea typeface="Verdana" panose="020B0604030504040204" pitchFamily="34" charset="0"/>
                <a:cs typeface="Verdana" panose="020B0604030504040204" pitchFamily="34" charset="0"/>
              </a:rPr>
              <a:t>The impact on young carers.</a:t>
            </a:r>
          </a:p>
          <a:p>
            <a:pPr marL="285750" indent="-285750">
              <a:buFont typeface="Arial" panose="020B0604020202020204" pitchFamily="34" charset="0"/>
              <a:buChar char="•"/>
            </a:pPr>
            <a:endParaRPr lang="en-GB" sz="4400" dirty="0">
              <a:solidFill>
                <a:schemeClr val="bg1"/>
              </a:solidFill>
              <a:latin typeface="+mj-lt"/>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4400" dirty="0">
                <a:solidFill>
                  <a:schemeClr val="bg1"/>
                </a:solidFill>
                <a:latin typeface="+mj-lt"/>
                <a:ea typeface="Verdana" panose="020B0604030504040204" pitchFamily="34" charset="0"/>
                <a:cs typeface="Verdana" panose="020B0604030504040204" pitchFamily="34" charset="0"/>
              </a:rPr>
              <a:t>How to identify and support them.</a:t>
            </a:r>
          </a:p>
        </p:txBody>
      </p:sp>
    </p:spTree>
    <p:extLst>
      <p:ext uri="{BB962C8B-B14F-4D97-AF65-F5344CB8AC3E}">
        <p14:creationId xmlns:p14="http://schemas.microsoft.com/office/powerpoint/2010/main" val="360248070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908720"/>
            <a:ext cx="7416824" cy="769441"/>
          </a:xfrm>
          <a:prstGeom prst="rect">
            <a:avLst/>
          </a:prstGeom>
          <a:noFill/>
        </p:spPr>
        <p:txBody>
          <a:bodyPr wrap="square" rtlCol="0">
            <a:spAutoFit/>
          </a:bodyPr>
          <a:lstStyle/>
          <a:p>
            <a:pPr algn="ctr" fontAlgn="base">
              <a:spcBef>
                <a:spcPct val="0"/>
              </a:spcBef>
              <a:spcAft>
                <a:spcPct val="0"/>
              </a:spcAft>
            </a:pPr>
            <a:r>
              <a:rPr lang="en-US" sz="4400" b="1" dirty="0">
                <a:solidFill>
                  <a:schemeClr val="bg1"/>
                </a:solidFill>
                <a:latin typeface="+mj-lt"/>
                <a:ea typeface="Verdana" panose="020B0604030504040204" pitchFamily="34" charset="0"/>
                <a:cs typeface="Verdana" panose="020B0604030504040204" pitchFamily="34" charset="0"/>
              </a:rPr>
              <a:t>What is a young carer?</a:t>
            </a:r>
            <a:endParaRPr lang="en-US" sz="4400" dirty="0">
              <a:solidFill>
                <a:srgbClr val="1F497D">
                  <a:lumMod val="60000"/>
                  <a:lumOff val="40000"/>
                </a:srgbClr>
              </a:solidFill>
              <a:latin typeface="+mj-lt"/>
              <a:ea typeface="Verdana" panose="020B0604030504040204" pitchFamily="34" charset="0"/>
              <a:cs typeface="Verdana" panose="020B0604030504040204" pitchFamily="34" charset="0"/>
            </a:endParaRPr>
          </a:p>
        </p:txBody>
      </p:sp>
      <p:sp>
        <p:nvSpPr>
          <p:cNvPr id="3" name="TextBox 2"/>
          <p:cNvSpPr txBox="1"/>
          <p:nvPr/>
        </p:nvSpPr>
        <p:spPr>
          <a:xfrm>
            <a:off x="827584" y="2276872"/>
            <a:ext cx="7704856" cy="2339102"/>
          </a:xfrm>
          <a:prstGeom prst="rect">
            <a:avLst/>
          </a:prstGeom>
          <a:noFill/>
        </p:spPr>
        <p:txBody>
          <a:bodyPr wrap="square" rtlCol="0">
            <a:spAutoFit/>
          </a:bodyPr>
          <a:lstStyle/>
          <a:p>
            <a:r>
              <a:rPr lang="en-GB" sz="3200" dirty="0">
                <a:solidFill>
                  <a:schemeClr val="bg1"/>
                </a:solidFill>
                <a:latin typeface="+mj-lt"/>
                <a:ea typeface="Verdana" panose="020B0604030504040204" pitchFamily="34" charset="0"/>
                <a:cs typeface="Verdana" panose="020B0604030504040204" pitchFamily="34" charset="0"/>
              </a:rPr>
              <a:t>Someone under the age of 18 who is caring for a family member or friend with a physical or mental health problem or disability, a substance dependency or life limiting illness.</a:t>
            </a:r>
          </a:p>
          <a:p>
            <a:endParaRPr lang="en-GB" dirty="0">
              <a:latin typeface="+mj-lt"/>
            </a:endParaRPr>
          </a:p>
        </p:txBody>
      </p:sp>
    </p:spTree>
    <p:extLst>
      <p:ext uri="{BB962C8B-B14F-4D97-AF65-F5344CB8AC3E}">
        <p14:creationId xmlns:p14="http://schemas.microsoft.com/office/powerpoint/2010/main" val="3775599764"/>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amuel, 9 yr old young car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1143000"/>
            <a:ext cx="8134350" cy="4572000"/>
          </a:xfrm>
          <a:prstGeom prst="rect">
            <a:avLst/>
          </a:prstGeom>
        </p:spPr>
      </p:pic>
      <p:sp>
        <p:nvSpPr>
          <p:cNvPr id="2" name="TextBox 1">
            <a:extLst>
              <a:ext uri="{FF2B5EF4-FFF2-40B4-BE49-F238E27FC236}">
                <a16:creationId xmlns:a16="http://schemas.microsoft.com/office/drawing/2014/main" id="{426B5E08-5B33-4867-A1A2-5E439C517787}"/>
              </a:ext>
            </a:extLst>
          </p:cNvPr>
          <p:cNvSpPr txBox="1"/>
          <p:nvPr/>
        </p:nvSpPr>
        <p:spPr>
          <a:xfrm>
            <a:off x="504826" y="6021288"/>
            <a:ext cx="8134350" cy="430887"/>
          </a:xfrm>
          <a:prstGeom prst="rect">
            <a:avLst/>
          </a:prstGeom>
          <a:noFill/>
        </p:spPr>
        <p:txBody>
          <a:bodyPr wrap="square" rtlCol="0">
            <a:spAutoFit/>
          </a:bodyPr>
          <a:lstStyle/>
          <a:p>
            <a:r>
              <a:rPr lang="en-GB" sz="2200" dirty="0">
                <a:solidFill>
                  <a:schemeClr val="bg1"/>
                </a:solidFill>
                <a:hlinkClick r:id="rId6">
                  <a:extLst>
                    <a:ext uri="{A12FA001-AC4F-418D-AE19-62706E023703}">
                      <ahyp:hlinkClr xmlns:ahyp="http://schemas.microsoft.com/office/drawing/2018/hyperlinkcolor" val="tx"/>
                    </a:ext>
                  </a:extLst>
                </a:hlinkClick>
              </a:rPr>
              <a:t>https://www.youtube.com/watch?v=wzr4UF49Ccw</a:t>
            </a:r>
            <a:r>
              <a:rPr lang="en-GB" sz="2200" dirty="0">
                <a:solidFill>
                  <a:schemeClr val="bg1"/>
                </a:solidFill>
              </a:rPr>
              <a:t> </a:t>
            </a:r>
          </a:p>
        </p:txBody>
      </p:sp>
    </p:spTree>
    <p:extLst>
      <p:ext uri="{BB962C8B-B14F-4D97-AF65-F5344CB8AC3E}">
        <p14:creationId xmlns:p14="http://schemas.microsoft.com/office/powerpoint/2010/main" val="3815468280"/>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b="1" dirty="0">
                <a:solidFill>
                  <a:schemeClr val="bg1"/>
                </a:solidFill>
                <a:ea typeface="Verdana" panose="020B0604030504040204" pitchFamily="34" charset="0"/>
                <a:cs typeface="Verdana" panose="020B0604030504040204" pitchFamily="34" charset="0"/>
              </a:rPr>
              <a:t>How many are there?</a:t>
            </a:r>
            <a:endParaRPr lang="en-GB" b="1" dirty="0">
              <a:solidFill>
                <a:schemeClr val="bg1"/>
              </a:solidFill>
              <a:ea typeface="Verdana" panose="020B0604030504040204" pitchFamily="34" charset="0"/>
              <a:cs typeface="Verdana" panose="020B0604030504040204" pitchFamily="34" charset="0"/>
            </a:endParaRPr>
          </a:p>
        </p:txBody>
      </p:sp>
      <p:sp>
        <p:nvSpPr>
          <p:cNvPr id="6" name="TextBox 5"/>
          <p:cNvSpPr txBox="1"/>
          <p:nvPr/>
        </p:nvSpPr>
        <p:spPr>
          <a:xfrm>
            <a:off x="811288" y="1844824"/>
            <a:ext cx="7361112" cy="309315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Currently estimated at well in excess of ¾ of a million in the UK</a:t>
            </a:r>
          </a:p>
          <a:p>
            <a:pPr marL="285750" indent="-285750">
              <a:spcAft>
                <a:spcPts val="1800"/>
              </a:spcAft>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14,000 in Surrey</a:t>
            </a:r>
          </a:p>
          <a:p>
            <a:pPr marL="285750" indent="-285750">
              <a:spcAft>
                <a:spcPts val="1800"/>
              </a:spcAft>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3 in every classroom at least – </a:t>
            </a:r>
            <a:br>
              <a:rPr lang="en-GB" sz="3300" dirty="0">
                <a:solidFill>
                  <a:schemeClr val="bg1"/>
                </a:solidFill>
                <a:latin typeface="+mj-lt"/>
                <a:ea typeface="Verdana" panose="020B0604030504040204" pitchFamily="34" charset="0"/>
                <a:cs typeface="Verdana" panose="020B0604030504040204" pitchFamily="34" charset="0"/>
              </a:rPr>
            </a:br>
            <a:r>
              <a:rPr lang="en-GB" sz="3300" dirty="0">
                <a:solidFill>
                  <a:schemeClr val="bg1"/>
                </a:solidFill>
                <a:latin typeface="+mj-lt"/>
                <a:ea typeface="Verdana" panose="020B0604030504040204" pitchFamily="34" charset="0"/>
                <a:cs typeface="Verdana" panose="020B0604030504040204" pitchFamily="34" charset="0"/>
              </a:rPr>
              <a:t>probably nearer to 4 or 6!</a:t>
            </a:r>
          </a:p>
        </p:txBody>
      </p:sp>
    </p:spTree>
    <p:extLst>
      <p:ext uri="{BB962C8B-B14F-4D97-AF65-F5344CB8AC3E}">
        <p14:creationId xmlns:p14="http://schemas.microsoft.com/office/powerpoint/2010/main" val="1551601299"/>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484784"/>
            <a:ext cx="7704856" cy="4893647"/>
          </a:xfrm>
          <a:prstGeom prst="rect">
            <a:avLst/>
          </a:prstGeom>
          <a:noFill/>
        </p:spPr>
        <p:txBody>
          <a:bodyPr wrap="square" rtlCol="0">
            <a:spAutoFit/>
          </a:bodyPr>
          <a:lstStyle/>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Someone with a physical or learning disability</a:t>
            </a:r>
          </a:p>
          <a:p>
            <a:pPr marL="285750" indent="-285750">
              <a:buFont typeface="Arial" panose="020B0604020202020204" pitchFamily="34" charset="0"/>
              <a:buChar char="•"/>
            </a:pPr>
            <a:endParaRPr lang="en-GB" sz="3300" dirty="0">
              <a:solidFill>
                <a:schemeClr val="bg1"/>
              </a:solidFill>
              <a:latin typeface="+mj-lt"/>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Mental health conditions or drug and alcohol misuse</a:t>
            </a:r>
          </a:p>
          <a:p>
            <a:pPr marL="285750" indent="-285750">
              <a:buFont typeface="Arial" panose="020B0604020202020204" pitchFamily="34" charset="0"/>
              <a:buChar char="•"/>
            </a:pPr>
            <a:endParaRPr lang="en-GB" sz="3300" dirty="0">
              <a:solidFill>
                <a:schemeClr val="bg1"/>
              </a:solidFill>
              <a:latin typeface="+mj-lt"/>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300" dirty="0">
                <a:solidFill>
                  <a:schemeClr val="bg1"/>
                </a:solidFill>
                <a:latin typeface="+mj-lt"/>
                <a:ea typeface="Verdana" panose="020B0604030504040204" pitchFamily="34" charset="0"/>
                <a:cs typeface="Verdana" panose="020B0604030504040204" pitchFamily="34" charset="0"/>
              </a:rPr>
              <a:t>Serious or long term illnesses</a:t>
            </a:r>
          </a:p>
          <a:p>
            <a:endParaRPr lang="en-GB" sz="3300" dirty="0">
              <a:solidFill>
                <a:schemeClr val="bg1"/>
              </a:solidFill>
              <a:latin typeface="+mj-lt"/>
              <a:ea typeface="Verdana" panose="020B0604030504040204" pitchFamily="34" charset="0"/>
              <a:cs typeface="Verdana" panose="020B0604030504040204" pitchFamily="34" charset="0"/>
            </a:endParaRPr>
          </a:p>
          <a:p>
            <a:r>
              <a:rPr lang="en-GB" sz="2400" dirty="0">
                <a:solidFill>
                  <a:schemeClr val="bg1"/>
                </a:solidFill>
                <a:latin typeface="+mj-lt"/>
                <a:ea typeface="Verdana" panose="020B0604030504040204" pitchFamily="34" charset="0"/>
                <a:cs typeface="Verdana" panose="020B0604030504040204" pitchFamily="34" charset="0"/>
              </a:rPr>
              <a:t>(Any family member such as siblings, parents or grandparents)</a:t>
            </a:r>
          </a:p>
        </p:txBody>
      </p:sp>
      <p:sp>
        <p:nvSpPr>
          <p:cNvPr id="5" name="TextBox 4"/>
          <p:cNvSpPr txBox="1"/>
          <p:nvPr/>
        </p:nvSpPr>
        <p:spPr>
          <a:xfrm>
            <a:off x="1115616" y="571327"/>
            <a:ext cx="7056784" cy="769441"/>
          </a:xfrm>
          <a:prstGeom prst="rect">
            <a:avLst/>
          </a:prstGeom>
          <a:noFill/>
        </p:spPr>
        <p:txBody>
          <a:bodyPr wrap="square" rtlCol="0">
            <a:spAutoFit/>
          </a:bodyPr>
          <a:lstStyle>
            <a:defPPr>
              <a:defRPr lang="en-US"/>
            </a:defPPr>
            <a:lvl1pPr algn="ctr">
              <a:defRPr sz="32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4400" dirty="0">
                <a:latin typeface="+mj-lt"/>
              </a:rPr>
              <a:t>Who do they care for?</a:t>
            </a:r>
          </a:p>
        </p:txBody>
      </p:sp>
    </p:spTree>
    <p:extLst>
      <p:ext uri="{BB962C8B-B14F-4D97-AF65-F5344CB8AC3E}">
        <p14:creationId xmlns:p14="http://schemas.microsoft.com/office/powerpoint/2010/main" val="3267080150"/>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7744" y="1423864"/>
            <a:ext cx="7056784" cy="4801314"/>
          </a:xfrm>
          <a:prstGeom prst="rect">
            <a:avLst/>
          </a:prstGeom>
          <a:noFill/>
        </p:spPr>
        <p:txBody>
          <a:bodyPr wrap="square" rtlCol="0">
            <a:spAutoFit/>
          </a:bodyPr>
          <a:lstStyle/>
          <a:p>
            <a:endParaRPr lang="en-GB" dirty="0">
              <a:solidFill>
                <a:schemeClr val="bg1"/>
              </a:solidFill>
            </a:endParaRPr>
          </a:p>
          <a:p>
            <a:pPr marL="285750" indent="-285750">
              <a:buFont typeface="Arial" panose="020B0604020202020204" pitchFamily="34" charset="0"/>
              <a:buChar char="•"/>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Emotional support</a:t>
            </a:r>
          </a:p>
          <a:p>
            <a:pPr marL="285750" indent="-285750">
              <a:buFont typeface="Arial" panose="020B0604020202020204" pitchFamily="34" charset="0"/>
              <a:buChar char="•"/>
            </a:pP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Practical support</a:t>
            </a:r>
          </a:p>
          <a:p>
            <a:pPr marL="285750" indent="-285750">
              <a:buFont typeface="Arial" panose="020B0604020202020204" pitchFamily="34" charset="0"/>
              <a:buChar char="•"/>
            </a:pP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Adult responsibilities</a:t>
            </a:r>
          </a:p>
          <a:p>
            <a:pPr marL="285750" indent="-285750">
              <a:buFont typeface="Arial" panose="020B0604020202020204" pitchFamily="34" charset="0"/>
              <a:buChar char="•"/>
            </a:pP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Personal care</a:t>
            </a:r>
          </a:p>
          <a:p>
            <a:pPr marL="285750" indent="-285750">
              <a:buFont typeface="Arial" panose="020B0604020202020204" pitchFamily="34" charset="0"/>
              <a:buChar char="•"/>
            </a:pP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p>
        </p:txBody>
      </p:sp>
      <p:sp>
        <p:nvSpPr>
          <p:cNvPr id="5" name="TextBox 4"/>
          <p:cNvSpPr txBox="1"/>
          <p:nvPr/>
        </p:nvSpPr>
        <p:spPr>
          <a:xfrm>
            <a:off x="1153507" y="562090"/>
            <a:ext cx="6768752" cy="861774"/>
          </a:xfrm>
          <a:prstGeom prst="rect">
            <a:avLst/>
          </a:prstGeom>
          <a:noFill/>
        </p:spPr>
        <p:txBody>
          <a:bodyPr wrap="square" rtlCol="0">
            <a:spAutoFit/>
          </a:bodyPr>
          <a:lstStyle/>
          <a:p>
            <a:pPr algn="ctr"/>
            <a:r>
              <a:rPr lang="en-GB" sz="3200" b="1" dirty="0">
                <a:solidFill>
                  <a:schemeClr val="bg1"/>
                </a:solidFill>
                <a:latin typeface="Verdana" panose="020B0604030504040204" pitchFamily="34" charset="0"/>
                <a:ea typeface="Verdana" panose="020B0604030504040204" pitchFamily="34" charset="0"/>
                <a:cs typeface="Verdana" panose="020B0604030504040204" pitchFamily="34" charset="0"/>
              </a:rPr>
              <a:t>How do they care?</a:t>
            </a:r>
          </a:p>
          <a:p>
            <a:endParaRPr lang="en-GB" dirty="0"/>
          </a:p>
        </p:txBody>
      </p:sp>
    </p:spTree>
    <p:extLst>
      <p:ext uri="{BB962C8B-B14F-4D97-AF65-F5344CB8AC3E}">
        <p14:creationId xmlns:p14="http://schemas.microsoft.com/office/powerpoint/2010/main" val="412335437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b="1">
                <a:solidFill>
                  <a:schemeClr val="bg1"/>
                </a:solidFill>
                <a:latin typeface="Calibri" panose="020F0502020204030204" pitchFamily="34" charset="0"/>
                <a:ea typeface="Verdana" panose="020B0604030504040204" pitchFamily="34" charset="0"/>
                <a:cs typeface="Calibri" panose="020F0502020204030204" pitchFamily="34" charset="0"/>
              </a:rPr>
              <a:t>Impact in Education</a:t>
            </a:r>
            <a:endParaRPr lang="en-GB"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7BD22E3-2B22-4A29-822C-5C23A236D4F8}"/>
              </a:ext>
            </a:extLst>
          </p:cNvPr>
          <p:cNvSpPr txBox="1"/>
          <p:nvPr/>
        </p:nvSpPr>
        <p:spPr>
          <a:xfrm>
            <a:off x="560832" y="1547664"/>
            <a:ext cx="8449056" cy="5693866"/>
          </a:xfrm>
          <a:prstGeom prst="rect">
            <a:avLst/>
          </a:prstGeom>
          <a:noFill/>
        </p:spPr>
        <p:txBody>
          <a:bodyPr wrap="square" rtlCol="0">
            <a:spAutoFit/>
          </a:bodyPr>
          <a:lstStyle/>
          <a:p>
            <a:r>
              <a:rPr lang="en-GB" sz="2400" dirty="0">
                <a:solidFill>
                  <a:schemeClr val="bg1"/>
                </a:solidFill>
              </a:rPr>
              <a:t>Young Carers are at greater risk of not achieving their potential and of becoming NEET when leaving school.</a:t>
            </a:r>
          </a:p>
          <a:p>
            <a:pPr algn="ctr"/>
            <a:endParaRPr kumimoji="0" lang="en-GB" sz="2400" b="0" i="0" u="none" strike="noStrike" kern="1200" cap="none" spc="0" normalizeH="0" baseline="0" noProof="0" dirty="0">
              <a:ln>
                <a:noFill/>
              </a:ln>
              <a:solidFill>
                <a:srgbClr val="FF0000"/>
              </a:solidFill>
              <a:effectLst/>
              <a:uLnTx/>
              <a:uFillTx/>
              <a:latin typeface="Calibri"/>
              <a:ea typeface="+mn-ea"/>
              <a:cs typeface="+mn-cs"/>
            </a:endParaRPr>
          </a:p>
          <a:p>
            <a:pPr algn="ctr"/>
            <a:r>
              <a:rPr kumimoji="0" lang="en-GB" sz="2800" b="0" i="0" u="none" strike="noStrike" kern="1200" cap="none" spc="0" normalizeH="0" baseline="0" noProof="0" dirty="0">
                <a:ln>
                  <a:noFill/>
                </a:ln>
                <a:solidFill>
                  <a:srgbClr val="FF0000"/>
                </a:solidFill>
                <a:effectLst/>
                <a:uLnTx/>
                <a:uFillTx/>
                <a:latin typeface="Calibri"/>
                <a:ea typeface="+mn-ea"/>
                <a:cs typeface="+mn-cs"/>
              </a:rPr>
              <a:t>Young carers leave school with the equivalent of </a:t>
            </a:r>
            <a:r>
              <a:rPr kumimoji="0" lang="en-GB" sz="2800" b="1" i="0" u="none" strike="noStrike" kern="1200" cap="none" spc="0" normalizeH="0" baseline="0" noProof="0" dirty="0">
                <a:ln>
                  <a:noFill/>
                </a:ln>
                <a:solidFill>
                  <a:srgbClr val="FF0000"/>
                </a:solidFill>
                <a:effectLst/>
                <a:uLnTx/>
                <a:uFillTx/>
                <a:latin typeface="Calibri"/>
                <a:ea typeface="+mn-ea"/>
                <a:cs typeface="+mn-cs"/>
              </a:rPr>
              <a:t>9 GCSE grades lower </a:t>
            </a:r>
            <a:r>
              <a:rPr kumimoji="0" lang="en-GB" sz="2800" b="0" i="0" u="none" strike="noStrike" kern="1200" cap="none" spc="0" normalizeH="0" baseline="0" noProof="0" dirty="0">
                <a:ln>
                  <a:noFill/>
                </a:ln>
                <a:solidFill>
                  <a:srgbClr val="FF0000"/>
                </a:solidFill>
                <a:effectLst/>
                <a:uLnTx/>
                <a:uFillTx/>
                <a:latin typeface="Calibri"/>
                <a:ea typeface="+mn-ea"/>
                <a:cs typeface="+mn-cs"/>
              </a:rPr>
              <a:t>than their peers who have no caring role. </a:t>
            </a:r>
          </a:p>
          <a:p>
            <a:pPr algn="ctr"/>
            <a:endParaRPr lang="en-GB" sz="2400" dirty="0">
              <a:solidFill>
                <a:srgbClr val="FF0000"/>
              </a:solidFill>
            </a:endParaRPr>
          </a:p>
          <a:p>
            <a:r>
              <a:rPr lang="en-GB" sz="2200" dirty="0">
                <a:solidFill>
                  <a:schemeClr val="bg1"/>
                </a:solidFill>
              </a:rPr>
              <a:t>Issues young carers face at school:</a:t>
            </a:r>
          </a:p>
          <a:p>
            <a:pPr marL="742950" lvl="1" indent="-285750">
              <a:buFont typeface="Arial" panose="020B0604020202020204" pitchFamily="34" charset="0"/>
              <a:buChar char="•"/>
            </a:pPr>
            <a:r>
              <a:rPr lang="en-GB" sz="2200" dirty="0">
                <a:solidFill>
                  <a:schemeClr val="bg1"/>
                </a:solidFill>
              </a:rPr>
              <a:t>Lateness and absence</a:t>
            </a:r>
          </a:p>
          <a:p>
            <a:pPr marL="742950" lvl="1" indent="-285750">
              <a:buFont typeface="Arial" panose="020B0604020202020204" pitchFamily="34" charset="0"/>
              <a:buChar char="•"/>
            </a:pPr>
            <a:r>
              <a:rPr lang="en-GB" sz="2200" dirty="0">
                <a:solidFill>
                  <a:schemeClr val="bg1"/>
                </a:solidFill>
              </a:rPr>
              <a:t>Lack of focus </a:t>
            </a:r>
          </a:p>
          <a:p>
            <a:pPr marL="742950" lvl="1" indent="-285750">
              <a:buFont typeface="Arial" panose="020B0604020202020204" pitchFamily="34" charset="0"/>
              <a:buChar char="•"/>
            </a:pPr>
            <a:r>
              <a:rPr lang="en-GB" sz="2200" dirty="0">
                <a:solidFill>
                  <a:schemeClr val="bg1"/>
                </a:solidFill>
              </a:rPr>
              <a:t>Tiredness and fatigue</a:t>
            </a:r>
          </a:p>
          <a:p>
            <a:pPr marL="742950" lvl="1" indent="-285750">
              <a:buFont typeface="Arial" panose="020B0604020202020204" pitchFamily="34" charset="0"/>
              <a:buChar char="•"/>
            </a:pPr>
            <a:r>
              <a:rPr lang="en-GB" sz="2200" dirty="0">
                <a:solidFill>
                  <a:schemeClr val="bg1"/>
                </a:solidFill>
              </a:rPr>
              <a:t>Difficulty completing homework or assignments </a:t>
            </a:r>
          </a:p>
          <a:p>
            <a:pPr marL="742950" lvl="1" indent="-285750">
              <a:buFont typeface="Arial" panose="020B0604020202020204" pitchFamily="34" charset="0"/>
              <a:buChar char="•"/>
            </a:pPr>
            <a:r>
              <a:rPr lang="en-GB" sz="2200" dirty="0">
                <a:solidFill>
                  <a:schemeClr val="bg1"/>
                </a:solidFill>
              </a:rPr>
              <a:t>Poor mental health</a:t>
            </a:r>
          </a:p>
          <a:p>
            <a:pPr marL="742950" lvl="1" indent="-285750">
              <a:buFont typeface="Arial" panose="020B0604020202020204" pitchFamily="34" charset="0"/>
              <a:buChar char="•"/>
            </a:pPr>
            <a:r>
              <a:rPr lang="en-GB" sz="2200" dirty="0">
                <a:solidFill>
                  <a:schemeClr val="bg1"/>
                </a:solidFill>
              </a:rPr>
              <a:t>Difficulty accessing extra curricular activities</a:t>
            </a:r>
          </a:p>
          <a:p>
            <a:pPr marL="742950" lvl="1" indent="-285750">
              <a:buFont typeface="Arial" panose="020B0604020202020204" pitchFamily="34" charset="0"/>
              <a:buChar char="•"/>
            </a:pPr>
            <a:r>
              <a:rPr lang="en-GB" sz="2200" dirty="0">
                <a:solidFill>
                  <a:schemeClr val="bg1"/>
                </a:solidFill>
              </a:rPr>
              <a:t>Bullying</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021782844"/>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b="1" dirty="0">
                <a:solidFill>
                  <a:schemeClr val="bg1"/>
                </a:solidFill>
                <a:latin typeface="Calibri" panose="020F0502020204030204" pitchFamily="34" charset="0"/>
                <a:ea typeface="Verdana" panose="020B0604030504040204" pitchFamily="34" charset="0"/>
                <a:cs typeface="Calibri" panose="020F0502020204030204" pitchFamily="34" charset="0"/>
              </a:rPr>
              <a:t>Covid-19 Impact</a:t>
            </a:r>
            <a:endParaRPr lang="en-GB"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7BD22E3-2B22-4A29-822C-5C23A236D4F8}"/>
              </a:ext>
            </a:extLst>
          </p:cNvPr>
          <p:cNvSpPr txBox="1"/>
          <p:nvPr/>
        </p:nvSpPr>
        <p:spPr>
          <a:xfrm>
            <a:off x="560832" y="1547664"/>
            <a:ext cx="8449056" cy="4001095"/>
          </a:xfrm>
          <a:prstGeom prst="rect">
            <a:avLst/>
          </a:prstGeom>
          <a:noFill/>
        </p:spPr>
        <p:txBody>
          <a:bodyPr wrap="square" rtlCol="0">
            <a:spAutoFit/>
          </a:bodyPr>
          <a:lstStyle/>
          <a:p>
            <a:pPr algn="ctr"/>
            <a:endParaRPr lang="en-GB" sz="2400" dirty="0">
              <a:solidFill>
                <a:srgbClr val="FF0000"/>
              </a:solidFill>
            </a:endParaRPr>
          </a:p>
          <a:p>
            <a:r>
              <a:rPr lang="en-GB" sz="2200" dirty="0">
                <a:solidFill>
                  <a:schemeClr val="bg1"/>
                </a:solidFill>
              </a:rPr>
              <a:t>Increased pressures on Young Carers due to COVID-19</a:t>
            </a:r>
          </a:p>
          <a:p>
            <a:endParaRPr lang="en-GB" sz="2200" dirty="0">
              <a:solidFill>
                <a:schemeClr val="bg1"/>
              </a:solidFill>
            </a:endParaRPr>
          </a:p>
          <a:p>
            <a:pPr marL="742950" lvl="1" indent="-285750">
              <a:buFont typeface="Arial" panose="020B0604020202020204" pitchFamily="34" charset="0"/>
              <a:buChar char="•"/>
            </a:pPr>
            <a:r>
              <a:rPr lang="en-GB" sz="2800" dirty="0">
                <a:solidFill>
                  <a:schemeClr val="bg1"/>
                </a:solidFill>
              </a:rPr>
              <a:t>Increase in Caring responsibilities</a:t>
            </a:r>
          </a:p>
          <a:p>
            <a:pPr marL="742950" lvl="1" indent="-285750">
              <a:buFont typeface="Arial" panose="020B0604020202020204" pitchFamily="34" charset="0"/>
              <a:buChar char="•"/>
            </a:pPr>
            <a:r>
              <a:rPr lang="en-GB" sz="2800" dirty="0">
                <a:solidFill>
                  <a:schemeClr val="bg1"/>
                </a:solidFill>
              </a:rPr>
              <a:t>Isolation from peers and coping mechanisms</a:t>
            </a:r>
          </a:p>
          <a:p>
            <a:pPr marL="742950" lvl="1" indent="-285750">
              <a:buFont typeface="Arial" panose="020B0604020202020204" pitchFamily="34" charset="0"/>
              <a:buChar char="•"/>
            </a:pPr>
            <a:r>
              <a:rPr lang="en-GB" sz="2800" dirty="0">
                <a:solidFill>
                  <a:schemeClr val="bg1"/>
                </a:solidFill>
              </a:rPr>
              <a:t>Little free time for schoolwork and respite</a:t>
            </a:r>
          </a:p>
          <a:p>
            <a:pPr marL="742950" lvl="1" indent="-285750">
              <a:buFont typeface="Arial" panose="020B0604020202020204" pitchFamily="34" charset="0"/>
              <a:buChar char="•"/>
            </a:pPr>
            <a:r>
              <a:rPr lang="en-GB" sz="2800" dirty="0">
                <a:solidFill>
                  <a:schemeClr val="bg1"/>
                </a:solidFill>
              </a:rPr>
              <a:t>Health challenges</a:t>
            </a:r>
          </a:p>
          <a:p>
            <a:pPr marL="742950" lvl="1" indent="-285750">
              <a:buFont typeface="Arial" panose="020B0604020202020204" pitchFamily="34" charset="0"/>
              <a:buChar char="•"/>
            </a:pPr>
            <a:r>
              <a:rPr lang="en-GB" sz="2800" dirty="0">
                <a:solidFill>
                  <a:schemeClr val="bg1"/>
                </a:solidFill>
              </a:rPr>
              <a:t>Difficulty accessing schoolwork</a:t>
            </a:r>
          </a:p>
          <a:p>
            <a:pPr marL="742950" lvl="1" indent="-285750">
              <a:buFont typeface="Arial" panose="020B0604020202020204" pitchFamily="34" charset="0"/>
              <a:buChar char="•"/>
            </a:pPr>
            <a:r>
              <a:rPr lang="en-GB" sz="2800" dirty="0">
                <a:solidFill>
                  <a:schemeClr val="bg1"/>
                </a:solidFill>
              </a:rPr>
              <a:t>Anxiety about the future</a:t>
            </a:r>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112443764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1600</TotalTime>
  <Words>1706</Words>
  <Application>Microsoft Office PowerPoint</Application>
  <PresentationFormat>On-screen Show (4:3)</PresentationFormat>
  <Paragraphs>173</Paragraphs>
  <Slides>12</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niveau-grotesk</vt:lpstr>
      <vt:lpstr>Verdana</vt:lpstr>
      <vt:lpstr>1_Office Theme</vt:lpstr>
      <vt:lpstr>PowerPoint Presentation</vt:lpstr>
      <vt:lpstr>PowerPoint Presentation</vt:lpstr>
      <vt:lpstr>PowerPoint Presentation</vt:lpstr>
      <vt:lpstr>PowerPoint Presentation</vt:lpstr>
      <vt:lpstr>How many are there?</vt:lpstr>
      <vt:lpstr>PowerPoint Presentation</vt:lpstr>
      <vt:lpstr>PowerPoint Presentation</vt:lpstr>
      <vt:lpstr>Impact in Education</vt:lpstr>
      <vt:lpstr>Covid-19 Impact</vt:lpstr>
      <vt:lpstr>How can you identify  young carers?</vt:lpstr>
      <vt:lpstr>Supporting young carers in school Angel Award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ACS</dc:creator>
  <cp:lastModifiedBy>Barbara Cormie</cp:lastModifiedBy>
  <cp:revision>102</cp:revision>
  <cp:lastPrinted>2019-10-16T13:48:35Z</cp:lastPrinted>
  <dcterms:created xsi:type="dcterms:W3CDTF">2015-12-03T11:16:36Z</dcterms:created>
  <dcterms:modified xsi:type="dcterms:W3CDTF">2021-05-20T15:16:09Z</dcterms:modified>
</cp:coreProperties>
</file>