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8" r:id="rId4"/>
    <p:sldId id="276" r:id="rId5"/>
    <p:sldId id="278" r:id="rId6"/>
    <p:sldId id="279" r:id="rId7"/>
    <p:sldId id="293" r:id="rId8"/>
    <p:sldId id="280" r:id="rId9"/>
    <p:sldId id="287" r:id="rId10"/>
    <p:sldId id="284" r:id="rId11"/>
    <p:sldId id="291" r:id="rId12"/>
    <p:sldId id="292" r:id="rId13"/>
    <p:sldId id="282" r:id="rId14"/>
    <p:sldId id="294" r:id="rId15"/>
    <p:sldId id="288" r:id="rId16"/>
    <p:sldId id="285" r:id="rId17"/>
    <p:sldId id="290" r:id="rId18"/>
    <p:sldId id="29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F8C"/>
    <a:srgbClr val="E8772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082" autoAdjust="0"/>
  </p:normalViewPr>
  <p:slideViewPr>
    <p:cSldViewPr snapToGrid="0">
      <p:cViewPr varScale="1">
        <p:scale>
          <a:sx n="58" d="100"/>
          <a:sy n="58" d="100"/>
        </p:scale>
        <p:origin x="1728" y="6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0588-FA0E-4CFD-99FE-991FC82CBF54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C8073-9880-44DC-B447-9201C0A3A1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9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ACS’s vision: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263F8C"/>
                </a:solidFill>
                <a:effectLst/>
                <a:latin typeface="inherit"/>
              </a:rPr>
              <a:t>Our vision is to enable all of Surrey’s (unpaid) carers to have a voice, and access support to improve their quality of life and wellbeing.</a:t>
            </a:r>
            <a:endParaRPr lang="en-GB" b="1" dirty="0">
              <a:solidFill>
                <a:srgbClr val="263F8C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073-9880-44DC-B447-9201C0A3A1B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85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073-9880-44DC-B447-9201C0A3A1B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96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We support carers of all ages, from </a:t>
            </a:r>
            <a:r>
              <a:rPr lang="en-GB" dirty="0" err="1"/>
              <a:t>Hersham</a:t>
            </a:r>
            <a:r>
              <a:rPr lang="en-GB" baseline="0" dirty="0"/>
              <a:t> to </a:t>
            </a:r>
            <a:r>
              <a:rPr lang="en-GB" baseline="0" dirty="0" err="1"/>
              <a:t>Haslemere</a:t>
            </a:r>
            <a:r>
              <a:rPr lang="en-GB" baseline="0" dirty="0"/>
              <a:t>, Frimley to Fairleigh.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support all carers but know that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intervention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support carers is key – the sooner people identify as a carer, and come for us to support and information, the better their life is likely to be.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been supporting Surrey’s carers for over 25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073-9880-44DC-B447-9201C0A3A1B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3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73637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FF63-72B7-469E-86E1-03B406BA576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2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73637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REPEATED SLIDE – RB TO AMEND UPDATE BUT VERSION THAT I CAN EDIT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FF63-72B7-469E-86E1-03B406BA576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45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B7E39-08E2-48FD-B243-F72E93B760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21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B7E39-08E2-48FD-B243-F72E93B760A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88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on all these opportunities on our website: https://www.actionforcarers.org.uk/get-involved/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fundraising email fundraising@actionforcarers.org.uk  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using your voice or sharing your story email digital@actionforcarers.org.uk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073-9880-44DC-B447-9201C0A3A1B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29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6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55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5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C27F-E328-490C-A2AA-EA450F951E5A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5799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11AB-12D5-43DE-965E-2C76F92F6BB0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29917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0664-9A9F-4A85-BBBE-C43FFD65B5C1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95268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2681-3971-40DE-A6D9-3FAE727EE9E6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16151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7792-A1B4-40CF-B0EF-3BC44A8C7543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44768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FA43-CDEC-4CC5-A838-F25D0DE25B72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36375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8FE-04A6-4061-9257-94B7AD734033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42617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25A1-0993-4EE2-AB6A-F1BBD6086FDB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5734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752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F0BB-632C-4FA0-8562-7099E1A3C3E9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51924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B4BE-F7E8-4BB8-AB83-7A0FC9205AD4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88589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C4366-BF48-4A1C-8A96-05A832E545E6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1170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72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2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9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16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8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26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10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148CD-5B7F-40F0-A9B6-E3C6F359979D}" type="datetimeFigureOut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B566-4227-4302-B5CC-16BC4672DE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1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1A92-59CE-4B71-A256-0F5B24E658B8}" type="datetime1">
              <a:rPr lang="en-GB" smtClean="0"/>
              <a:t>30/03/2021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90B1-EB28-4F50-BA55-5F6FF2AD9A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3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forcarers.org.u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erSupport@actionforcarers.org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jpe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8C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3042047"/>
            <a:ext cx="7572375" cy="1790700"/>
          </a:xfrm>
        </p:spPr>
        <p:txBody>
          <a:bodyPr>
            <a:normAutofit/>
          </a:bodyPr>
          <a:lstStyle/>
          <a:p>
            <a:pPr algn="l">
              <a:lnSpc>
                <a:spcPts val="5000"/>
              </a:lnSpc>
            </a:pPr>
            <a:r>
              <a:rPr lang="en-GB" sz="8000" dirty="0">
                <a:solidFill>
                  <a:srgbClr val="E87722"/>
                </a:solidFill>
                <a:latin typeface="+mn-lt"/>
              </a:rPr>
              <a:t>Action for Carers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4901803"/>
            <a:ext cx="8112287" cy="1241822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solidFill>
                  <a:srgbClr val="263F8C"/>
                </a:solidFill>
              </a:rPr>
              <a:t>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21" y="570471"/>
            <a:ext cx="3852191" cy="15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41" y="445380"/>
            <a:ext cx="7764235" cy="994172"/>
          </a:xfrm>
        </p:spPr>
        <p:txBody>
          <a:bodyPr anchor="t" anchorCtr="0">
            <a:normAutofit/>
          </a:bodyPr>
          <a:lstStyle/>
          <a:p>
            <a:r>
              <a:rPr lang="en-GB" sz="4000" b="1" dirty="0">
                <a:solidFill>
                  <a:srgbClr val="E87722"/>
                </a:solidFill>
                <a:latin typeface="+mn-lt"/>
              </a:rPr>
              <a:t>Adult Carer Support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2728" y="983555"/>
            <a:ext cx="8361354" cy="53986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have a broad offer for adult carers, including: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Face-to-face and telephone support, for </a:t>
            </a:r>
            <a:b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information, advice and signposting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wide range of events (on Zoom and locally): from learning, training and information, to wellbeing and relaxation sessions, giving carers time out from their caring role – over </a:t>
            </a:r>
            <a:r>
              <a:rPr lang="en-GB" sz="20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take place each month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groups and workshops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Benefits advice, including guidance on what you’re entitled to, and help with completing forms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Advocacy, and information on your rights as a carer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Carer Advisors in Surrey’s five main hospitals – giving advice, information and emotional support and aiding communications between the carer and staff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wealth of free resources, including regular newsletters, email updates and </a:t>
            </a:r>
            <a:r>
              <a:rPr lang="en-GB" sz="2000" u="sng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www.actionforcarers.org.uk</a:t>
            </a:r>
            <a:endParaRPr lang="en-GB" sz="2000" dirty="0">
              <a:solidFill>
                <a:srgbClr val="0033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 support, for example for parent carers, on dementia, </a:t>
            </a:r>
            <a:b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mental health.</a:t>
            </a:r>
          </a:p>
        </p:txBody>
      </p:sp>
      <p:pic>
        <p:nvPicPr>
          <p:cNvPr id="4" name="Picture 3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2F842A07-0264-4843-A5E3-C08375014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45" y="359424"/>
            <a:ext cx="1851551" cy="14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66" y="561756"/>
            <a:ext cx="7764235" cy="994172"/>
          </a:xfrm>
        </p:spPr>
        <p:txBody>
          <a:bodyPr anchor="t" anchorCtr="0"/>
          <a:lstStyle/>
          <a:p>
            <a:r>
              <a:rPr lang="en-GB" b="1" dirty="0">
                <a:solidFill>
                  <a:srgbClr val="E87722"/>
                </a:solidFill>
                <a:latin typeface="+mn-lt"/>
              </a:rPr>
              <a:t>Carer Information Centre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2728" y="1099931"/>
            <a:ext cx="8154498" cy="409835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339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Our </a:t>
            </a:r>
            <a:r>
              <a:rPr lang="en-GB" sz="2400" b="1" dirty="0">
                <a:solidFill>
                  <a:srgbClr val="00339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Carers Information Centre </a:t>
            </a:r>
            <a:r>
              <a:rPr lang="en-GB" sz="2400" dirty="0">
                <a:solidFill>
                  <a:srgbClr val="00339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provides carers, their wider family and friends with advice, information and support by phone, text and email. </a:t>
            </a:r>
          </a:p>
          <a:p>
            <a:r>
              <a:rPr lang="en-GB" sz="2400" dirty="0">
                <a:solidFill>
                  <a:srgbClr val="00339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Our friendly advisors will talk through any caring issues, practical, emotional, financial or legal. </a:t>
            </a:r>
          </a:p>
          <a:p>
            <a:r>
              <a:rPr lang="en-GB" sz="2400" dirty="0">
                <a:solidFill>
                  <a:srgbClr val="00339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 give them a call on 0303 040 1234, text 07714 075993, or email </a:t>
            </a:r>
            <a:r>
              <a:rPr lang="en-GB" sz="2400" dirty="0">
                <a:solidFill>
                  <a:srgbClr val="00339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CarerSupport@actionforcarers.org.uk</a:t>
            </a:r>
            <a:r>
              <a:rPr lang="en-GB" sz="2400" dirty="0">
                <a:solidFill>
                  <a:srgbClr val="003399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It’s open Monday, Thursday, Friday 9am-5pm; and 9am-6pm on Tuesdays and Wednesdays. </a:t>
            </a:r>
          </a:p>
          <a:p>
            <a:endParaRPr lang="en-GB" sz="2600" dirty="0">
              <a:solidFill>
                <a:srgbClr val="263F8C"/>
              </a:solidFill>
            </a:endParaRPr>
          </a:p>
        </p:txBody>
      </p:sp>
      <p:pic>
        <p:nvPicPr>
          <p:cNvPr id="16" name="Picture 15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3972C145-0DF9-413C-8481-BCD438CB0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6" y="4985659"/>
            <a:ext cx="4668220" cy="14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4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511881"/>
            <a:ext cx="7764235" cy="994172"/>
          </a:xfrm>
        </p:spPr>
        <p:txBody>
          <a:bodyPr anchor="t" anchorCtr="0">
            <a:normAutofit/>
          </a:bodyPr>
          <a:lstStyle/>
          <a:p>
            <a:r>
              <a:rPr lang="en-GB" sz="4000" b="1" dirty="0">
                <a:solidFill>
                  <a:srgbClr val="E87722"/>
                </a:solidFill>
                <a:latin typeface="+mn-lt"/>
              </a:rPr>
              <a:t>Giving Carers a Voice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2728" y="1099931"/>
            <a:ext cx="8154498" cy="409835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</a:t>
            </a:r>
            <a:r>
              <a:rPr lang="en-GB" sz="2400" b="1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Giving Carers a Voice </a:t>
            </a:r>
            <a:r>
              <a:rPr lang="en-GB" sz="24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 encourages carers to use their experiences to influence change for other carers, both locally, and nationally</a:t>
            </a:r>
          </a:p>
          <a:p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run our own consultations with carers, and offer others in partnership, on a variety of issues of concern to carers, and alert our carers to relevant external consultation opportunities. </a:t>
            </a:r>
          </a:p>
          <a:p>
            <a:r>
              <a:rPr lang="en-GB" sz="24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also run a ‘Carer</a:t>
            </a:r>
            <a:r>
              <a:rPr lang="en-GB" sz="24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Parliament’ a group to advise and direct on key matters. And w</a:t>
            </a:r>
            <a:r>
              <a:rPr lang="en-GB" sz="24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also have Forums for young carers and young adult carers to share their views and experiences. </a:t>
            </a:r>
            <a:endParaRPr lang="en-GB" sz="2400" dirty="0">
              <a:solidFill>
                <a:srgbClr val="263F8C"/>
              </a:solidFill>
            </a:endParaRPr>
          </a:p>
        </p:txBody>
      </p:sp>
      <p:pic>
        <p:nvPicPr>
          <p:cNvPr id="18" name="Picture 17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7ADE2913-1851-49D8-B3A5-E37353815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b="27619"/>
          <a:stretch/>
        </p:blipFill>
        <p:spPr>
          <a:xfrm>
            <a:off x="763959" y="4774392"/>
            <a:ext cx="3242776" cy="16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6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28" y="561756"/>
            <a:ext cx="7955473" cy="994172"/>
          </a:xfrm>
        </p:spPr>
        <p:txBody>
          <a:bodyPr anchor="t" anchorCtr="0">
            <a:normAutofit/>
          </a:bodyPr>
          <a:lstStyle/>
          <a:p>
            <a:r>
              <a:rPr lang="en-GB" sz="4000" b="1" dirty="0">
                <a:solidFill>
                  <a:srgbClr val="E87722"/>
                </a:solidFill>
                <a:latin typeface="+mn-lt"/>
              </a:rPr>
              <a:t>Support for young carers, 5-18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84" y="1390949"/>
            <a:ext cx="2633088" cy="1446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5890018" y="4609485"/>
            <a:ext cx="2548195" cy="907441"/>
            <a:chOff x="4544833" y="5374819"/>
            <a:chExt cx="2548195" cy="9074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1353" y="5374819"/>
              <a:ext cx="1281675" cy="9034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4833" y="5374819"/>
              <a:ext cx="1197343" cy="90744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8900" y="5973310"/>
              <a:ext cx="1126651" cy="259075"/>
            </a:xfrm>
            <a:prstGeom prst="rect">
              <a:avLst/>
            </a:prstGeom>
          </p:spPr>
        </p:pic>
      </p:grp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759116" y="2958122"/>
            <a:ext cx="2898110" cy="1744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i="1" dirty="0">
                <a:solidFill>
                  <a:srgbClr val="263F8C"/>
                </a:solidFill>
              </a:rPr>
              <a:t>A young carer is someone under the age of 18 who provides ongoing, unpaid care for a sibling, parent, </a:t>
            </a:r>
            <a:br>
              <a:rPr lang="en-GB" sz="1900" i="1" dirty="0">
                <a:solidFill>
                  <a:srgbClr val="263F8C"/>
                </a:solidFill>
              </a:rPr>
            </a:br>
            <a:r>
              <a:rPr lang="en-GB" sz="1900" i="1" dirty="0">
                <a:solidFill>
                  <a:srgbClr val="263F8C"/>
                </a:solidFill>
              </a:rPr>
              <a:t>or other family member. 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2728" y="1208605"/>
            <a:ext cx="5178283" cy="5223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263F8C"/>
                </a:solidFill>
              </a:rPr>
              <a:t>Surrey Young Carers</a:t>
            </a:r>
            <a:r>
              <a:rPr lang="en-GB" sz="2400" dirty="0">
                <a:solidFill>
                  <a:srgbClr val="263F8C"/>
                </a:solidFill>
              </a:rPr>
              <a:t> is our service for carers aged under 18. It offers:</a:t>
            </a:r>
          </a:p>
          <a:p>
            <a:r>
              <a:rPr lang="en-GB" sz="2400" dirty="0">
                <a:solidFill>
                  <a:srgbClr val="263F8C"/>
                </a:solidFill>
              </a:rPr>
              <a:t>Free, impartial information and support to young carers and their families on minimising the impact of their caring role. </a:t>
            </a:r>
          </a:p>
          <a:p>
            <a:r>
              <a:rPr lang="en-GB" sz="2400" dirty="0">
                <a:solidFill>
                  <a:srgbClr val="263F8C"/>
                </a:solidFill>
              </a:rPr>
              <a:t>Workshops, forums, activities and groups.  </a:t>
            </a:r>
          </a:p>
          <a:p>
            <a:r>
              <a:rPr lang="en-GB" sz="2400" dirty="0">
                <a:solidFill>
                  <a:srgbClr val="263F8C"/>
                </a:solidFill>
              </a:rPr>
              <a:t>Support in schools, to teachers and pupils, from our Education Advisors.</a:t>
            </a:r>
          </a:p>
          <a:p>
            <a:r>
              <a:rPr lang="en-GB" sz="2400" dirty="0">
                <a:solidFill>
                  <a:srgbClr val="263F8C"/>
                </a:solidFill>
              </a:rPr>
              <a:t>Time out from their caring role, </a:t>
            </a:r>
            <a:br>
              <a:rPr lang="en-GB" sz="2400" dirty="0">
                <a:solidFill>
                  <a:srgbClr val="263F8C"/>
                </a:solidFill>
              </a:rPr>
            </a:br>
            <a:r>
              <a:rPr lang="en-GB" sz="2400" dirty="0">
                <a:solidFill>
                  <a:srgbClr val="263F8C"/>
                </a:solidFill>
              </a:rPr>
              <a:t>a chance to meet others in similar situations, and help to reach their </a:t>
            </a:r>
            <a:br>
              <a:rPr lang="en-GB" sz="2400" dirty="0">
                <a:solidFill>
                  <a:srgbClr val="263F8C"/>
                </a:solidFill>
              </a:rPr>
            </a:br>
            <a:r>
              <a:rPr lang="en-GB" sz="2400" dirty="0">
                <a:solidFill>
                  <a:srgbClr val="263F8C"/>
                </a:solidFill>
              </a:rPr>
              <a:t>full potential. </a:t>
            </a:r>
          </a:p>
        </p:txBody>
      </p:sp>
    </p:spTree>
    <p:extLst>
      <p:ext uri="{BB962C8B-B14F-4D97-AF65-F5344CB8AC3E}">
        <p14:creationId xmlns:p14="http://schemas.microsoft.com/office/powerpoint/2010/main" val="297322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28" y="478631"/>
            <a:ext cx="7955473" cy="994172"/>
          </a:xfrm>
        </p:spPr>
        <p:txBody>
          <a:bodyPr anchor="t" anchorCtr="0">
            <a:normAutofit/>
          </a:bodyPr>
          <a:lstStyle/>
          <a:p>
            <a:r>
              <a:rPr lang="en-GB" sz="4000" b="1" dirty="0">
                <a:solidFill>
                  <a:srgbClr val="E87722"/>
                </a:solidFill>
                <a:latin typeface="+mn-lt"/>
              </a:rPr>
              <a:t>Support for young adult carers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2727" y="1192091"/>
            <a:ext cx="8308763" cy="52067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600" dirty="0">
                <a:solidFill>
                  <a:srgbClr val="263F8C"/>
                </a:solidFill>
              </a:rPr>
              <a:t>Our </a:t>
            </a:r>
            <a:r>
              <a:rPr lang="en-GB" sz="2600" b="1" dirty="0">
                <a:solidFill>
                  <a:srgbClr val="263F8C"/>
                </a:solidFill>
              </a:rPr>
              <a:t>Young Adult Carers </a:t>
            </a:r>
            <a:r>
              <a:rPr lang="en-GB" sz="2600" dirty="0">
                <a:solidFill>
                  <a:srgbClr val="263F8C"/>
                </a:solidFill>
              </a:rPr>
              <a:t>service supports 18-24 year olds, helping them to achieve a healthy balance between their caring role and developing independence.  Support includes social activities, information events and help with education, employment, money management and more.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600" dirty="0">
                <a:solidFill>
                  <a:srgbClr val="263F8C"/>
                </a:solidFill>
              </a:rPr>
              <a:t>Additionally we enable young </a:t>
            </a:r>
            <a:br>
              <a:rPr lang="en-GB" sz="2600" dirty="0">
                <a:solidFill>
                  <a:srgbClr val="263F8C"/>
                </a:solidFill>
              </a:rPr>
            </a:br>
            <a:r>
              <a:rPr lang="en-GB" sz="2600" dirty="0">
                <a:solidFill>
                  <a:srgbClr val="263F8C"/>
                </a:solidFill>
              </a:rPr>
              <a:t>adult carers to have a say, by taking </a:t>
            </a:r>
            <a:br>
              <a:rPr lang="en-GB" sz="2600" dirty="0">
                <a:solidFill>
                  <a:srgbClr val="263F8C"/>
                </a:solidFill>
              </a:rPr>
            </a:br>
            <a:r>
              <a:rPr lang="en-GB" sz="2600" dirty="0">
                <a:solidFill>
                  <a:srgbClr val="263F8C"/>
                </a:solidFill>
              </a:rPr>
              <a:t>part in our Forum to advise and </a:t>
            </a:r>
            <a:br>
              <a:rPr lang="en-GB" sz="2600" dirty="0">
                <a:solidFill>
                  <a:srgbClr val="263F8C"/>
                </a:solidFill>
              </a:rPr>
            </a:br>
            <a:r>
              <a:rPr lang="en-GB" sz="2600" dirty="0">
                <a:solidFill>
                  <a:srgbClr val="263F8C"/>
                </a:solidFill>
              </a:rPr>
              <a:t>campaign on caring issues.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1600" i="1" dirty="0">
                <a:solidFill>
                  <a:srgbClr val="E877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“Now I’m at </a:t>
            </a:r>
            <a:r>
              <a:rPr lang="en-GB" sz="1600" i="1" dirty="0" err="1">
                <a:solidFill>
                  <a:srgbClr val="E877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GB" sz="1600" i="1" dirty="0">
                <a:solidFill>
                  <a:srgbClr val="E877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I’m heading into my third year studying costume design and making! If it wasn’t for Action for Carers, no way would I be at university now. More than likely I would be homeless or would have been homeless 100% at one point. And I would definitely be </a:t>
            </a:r>
            <a:br>
              <a:rPr lang="en-GB" sz="1600" i="1" dirty="0">
                <a:solidFill>
                  <a:srgbClr val="E877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i="1" dirty="0">
                <a:solidFill>
                  <a:srgbClr val="E877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struggling a lot more with mental health and wellbeing issues.”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br>
              <a:rPr lang="en-GB" sz="2600" dirty="0">
                <a:solidFill>
                  <a:srgbClr val="263F8C"/>
                </a:solidFill>
              </a:rPr>
            </a:br>
            <a:endParaRPr lang="en-GB" sz="2600" dirty="0">
              <a:solidFill>
                <a:srgbClr val="263F8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28932" r="4363"/>
          <a:stretch/>
        </p:blipFill>
        <p:spPr>
          <a:xfrm>
            <a:off x="5469772" y="3394948"/>
            <a:ext cx="3071554" cy="15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439" r="3095" b="4501"/>
          <a:stretch/>
        </p:blipFill>
        <p:spPr>
          <a:xfrm>
            <a:off x="4753179" y="1222476"/>
            <a:ext cx="3744415" cy="3184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184254" y="1490188"/>
            <a:ext cx="500437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0005" y="1648805"/>
            <a:ext cx="500437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2481" y="2329929"/>
            <a:ext cx="500437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7802" y="2338811"/>
            <a:ext cx="500437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4472" y="1994158"/>
            <a:ext cx="500437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8876" y="2797084"/>
            <a:ext cx="562694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93419" y="3578884"/>
            <a:ext cx="562694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37181" y="2871563"/>
            <a:ext cx="562694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9373" y="2952676"/>
            <a:ext cx="562694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71639" y="2953469"/>
            <a:ext cx="562694" cy="444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868595" y="2631016"/>
            <a:ext cx="3628999" cy="60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13937" t="10157" r="64187" b="72656"/>
          <a:stretch/>
        </p:blipFill>
        <p:spPr>
          <a:xfrm>
            <a:off x="7532917" y="3883520"/>
            <a:ext cx="971777" cy="51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6918528" y="1766079"/>
            <a:ext cx="400102" cy="210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95293" y="310909"/>
            <a:ext cx="8161276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rgbClr val="E87722"/>
                </a:solidFill>
                <a:latin typeface="+mn-lt"/>
              </a:rPr>
              <a:t>Support in moving and handling</a:t>
            </a: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75BDECE4-B98D-4C3F-88C6-4B699E33AC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05" y="1305081"/>
            <a:ext cx="813162" cy="8131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7BC2AB2-AF66-46BD-BBB4-E69EF079ACBD}"/>
              </a:ext>
            </a:extLst>
          </p:cNvPr>
          <p:cNvSpPr/>
          <p:nvPr/>
        </p:nvSpPr>
        <p:spPr>
          <a:xfrm>
            <a:off x="4753179" y="4667775"/>
            <a:ext cx="4063844" cy="26559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2300" i="1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service is delivered in partnership with White Lodge. They cover the north of Surrey, Action for Carers covers the south. </a:t>
            </a:r>
            <a:endParaRPr lang="en-GB" sz="2300" i="1" dirty="0">
              <a:solidFill>
                <a:srgbClr val="263F8C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D56D65-031F-4CA8-BF0B-84439EEA3FBA}"/>
              </a:ext>
            </a:extLst>
          </p:cNvPr>
          <p:cNvSpPr/>
          <p:nvPr/>
        </p:nvSpPr>
        <p:spPr>
          <a:xfrm>
            <a:off x="583111" y="1221808"/>
            <a:ext cx="4132042" cy="50969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263F8C"/>
                </a:solidFill>
              </a:rPr>
              <a:t>Our </a:t>
            </a:r>
            <a:r>
              <a:rPr lang="en-GB" sz="2600" b="1" dirty="0">
                <a:solidFill>
                  <a:srgbClr val="263F8C"/>
                </a:solidFill>
              </a:rPr>
              <a:t>Moving and Handling </a:t>
            </a:r>
            <a:r>
              <a:rPr lang="en-GB" sz="2600" dirty="0">
                <a:solidFill>
                  <a:srgbClr val="263F8C"/>
                </a:solidFill>
              </a:rPr>
              <a:t>service provides safe solutions for carers who carry out moving and handling as part of their role. </a:t>
            </a:r>
          </a:p>
          <a:p>
            <a:pPr>
              <a:spcAft>
                <a:spcPts val="0"/>
              </a:spcAft>
            </a:pPr>
            <a:endParaRPr lang="en-GB" sz="2600" dirty="0">
              <a:solidFill>
                <a:srgbClr val="263F8C"/>
              </a:solidFill>
            </a:endParaRPr>
          </a:p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263F8C"/>
                </a:solidFill>
              </a:rPr>
              <a:t>We offer information, advice, training and support to help carers prevent potential injury to themselves or the person they care for.</a:t>
            </a:r>
            <a:endParaRPr lang="en-GB" sz="2600" dirty="0">
              <a:solidFill>
                <a:srgbClr val="263F8C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9422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595293" y="427284"/>
            <a:ext cx="8161276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solidFill>
                  <a:srgbClr val="E87722"/>
                </a:solidFill>
                <a:latin typeface="+mn-lt"/>
              </a:rPr>
              <a:t>Support for Armed Forces carers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110" y="1305082"/>
            <a:ext cx="5202548" cy="50086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for Carers Surrey’s</a:t>
            </a:r>
            <a:r>
              <a:rPr lang="en-GB" sz="2600" b="1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Armed Forces </a:t>
            </a:r>
            <a:r>
              <a:rPr lang="en-GB" sz="26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 offers tailored advice and support to anyone caring for someone who’s either in, or part of the family of, serving Armed Forces personnel, veterans and reservists. </a:t>
            </a:r>
          </a:p>
          <a:p>
            <a:pPr>
              <a:spcAft>
                <a:spcPts val="0"/>
              </a:spcAft>
            </a:pPr>
            <a:endParaRPr lang="en-GB" sz="2600" dirty="0">
              <a:solidFill>
                <a:srgbClr val="0033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6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</a:t>
            </a:r>
            <a:r>
              <a:rPr lang="en-GB" sz="26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600" dirty="0">
                <a:solidFill>
                  <a:srgbClr val="00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o-Ordinator’s specialist knowledge of the challenges of Armed Forces family carers allows us t</a:t>
            </a:r>
            <a:r>
              <a:rPr lang="en-GB" sz="2600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provide tailored support and information, to this important Surrey community. </a:t>
            </a:r>
            <a:endParaRPr lang="en-GB" sz="2600" dirty="0">
              <a:solidFill>
                <a:srgbClr val="263F8C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and person walking with a baby in a stroller&#10;&#10;Description automatically generated with low confidence">
            <a:extLst>
              <a:ext uri="{FF2B5EF4-FFF2-40B4-BE49-F238E27FC236}">
                <a16:creationId xmlns:a16="http://schemas.microsoft.com/office/drawing/2014/main" id="{F57AF6DC-64E4-4096-A6D2-026DBA5E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58" y="1305081"/>
            <a:ext cx="2708984" cy="35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691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2" y="417095"/>
            <a:ext cx="7764235" cy="1090707"/>
          </a:xfrm>
        </p:spPr>
        <p:txBody>
          <a:bodyPr anchor="t" anchorCtr="0">
            <a:normAutofit/>
          </a:bodyPr>
          <a:lstStyle/>
          <a:p>
            <a:pPr algn="l"/>
            <a:r>
              <a:rPr lang="en-GB" sz="4000" b="1" dirty="0">
                <a:solidFill>
                  <a:srgbClr val="E87722"/>
                </a:solidFill>
                <a:latin typeface="+mn-lt"/>
              </a:rPr>
              <a:t>How you can get involved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182" y="1090862"/>
            <a:ext cx="8367972" cy="5407713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600" dirty="0">
                <a:solidFill>
                  <a:srgbClr val="263F8C"/>
                </a:solidFill>
              </a:rPr>
              <a:t>There are many ways to get involved with Action for </a:t>
            </a:r>
            <a:br>
              <a:rPr lang="en-GB" sz="2600" dirty="0">
                <a:solidFill>
                  <a:srgbClr val="263F8C"/>
                </a:solidFill>
              </a:rPr>
            </a:br>
            <a:r>
              <a:rPr lang="en-GB" sz="2600" dirty="0">
                <a:solidFill>
                  <a:srgbClr val="263F8C"/>
                </a:solidFill>
              </a:rPr>
              <a:t>Carers Surrey, from using your experience to improve other </a:t>
            </a:r>
            <a:br>
              <a:rPr lang="en-GB" sz="2600" dirty="0">
                <a:solidFill>
                  <a:srgbClr val="263F8C"/>
                </a:solidFill>
              </a:rPr>
            </a:br>
            <a:r>
              <a:rPr lang="en-GB" sz="2600" dirty="0">
                <a:solidFill>
                  <a:srgbClr val="263F8C"/>
                </a:solidFill>
              </a:rPr>
              <a:t>carers’ lives, to volunteering and fundraising. </a:t>
            </a: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en-GB" sz="2600" b="1" dirty="0">
                <a:solidFill>
                  <a:srgbClr val="263F8C"/>
                </a:solidFill>
              </a:rPr>
              <a:t>Fundraise</a:t>
            </a:r>
            <a:r>
              <a:rPr lang="en-GB" sz="2600" dirty="0">
                <a:solidFill>
                  <a:srgbClr val="263F8C"/>
                </a:solidFill>
              </a:rPr>
              <a:t> – join our fundraising events, fundraise as an individual, or support us as a community group or company, or make a donation</a:t>
            </a: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en-GB" sz="2600" b="1" dirty="0">
                <a:solidFill>
                  <a:srgbClr val="263F8C"/>
                </a:solidFill>
              </a:rPr>
              <a:t>Volunteer</a:t>
            </a:r>
            <a:r>
              <a:rPr lang="en-GB" sz="2600" dirty="0">
                <a:solidFill>
                  <a:srgbClr val="263F8C"/>
                </a:solidFill>
              </a:rPr>
              <a:t> – we have a range of opportunities</a:t>
            </a: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en-GB" sz="2600" b="1" dirty="0">
                <a:solidFill>
                  <a:srgbClr val="263F8C"/>
                </a:solidFill>
              </a:rPr>
              <a:t>Use your voice </a:t>
            </a:r>
            <a:r>
              <a:rPr lang="en-GB" sz="2600" dirty="0">
                <a:solidFill>
                  <a:srgbClr val="263F8C"/>
                </a:solidFill>
              </a:rPr>
              <a:t>– take part in consultations and campaigns</a:t>
            </a: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en-GB" sz="2600" b="1" dirty="0">
                <a:solidFill>
                  <a:srgbClr val="263F8C"/>
                </a:solidFill>
              </a:rPr>
              <a:t>Share you story </a:t>
            </a:r>
            <a:r>
              <a:rPr lang="en-GB" sz="2600" dirty="0">
                <a:solidFill>
                  <a:srgbClr val="263F8C"/>
                </a:solidFill>
              </a:rPr>
              <a:t>– let people know about your experience</a:t>
            </a:r>
          </a:p>
          <a:p>
            <a:pPr marL="0" indent="0">
              <a:spcBef>
                <a:spcPts val="500"/>
              </a:spcBef>
              <a:spcAft>
                <a:spcPts val="800"/>
              </a:spcAft>
              <a:buNone/>
            </a:pPr>
            <a:r>
              <a:rPr lang="en-GB" sz="2600" dirty="0">
                <a:solidFill>
                  <a:srgbClr val="263F8C"/>
                </a:solidFill>
              </a:rPr>
              <a:t>Please get in touch to find out more!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774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8C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2" y="3789529"/>
            <a:ext cx="6376045" cy="2581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CE79A-2818-42C0-B04A-8D9EBFFFB979}"/>
              </a:ext>
            </a:extLst>
          </p:cNvPr>
          <p:cNvSpPr txBox="1"/>
          <p:nvPr/>
        </p:nvSpPr>
        <p:spPr>
          <a:xfrm>
            <a:off x="951722" y="1007706"/>
            <a:ext cx="710992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b="1" dirty="0">
                <a:solidFill>
                  <a:schemeClr val="accent2"/>
                </a:solidFill>
              </a:rPr>
              <a:t>Thank you</a:t>
            </a:r>
          </a:p>
          <a:p>
            <a:r>
              <a:rPr lang="en-GB" sz="2400" dirty="0">
                <a:solidFill>
                  <a:srgbClr val="263F8C"/>
                </a:solidFill>
              </a:rPr>
              <a:t>Please do get in touch with us to find out more.</a:t>
            </a:r>
          </a:p>
        </p:txBody>
      </p:sp>
    </p:spTree>
    <p:extLst>
      <p:ext uri="{BB962C8B-B14F-4D97-AF65-F5344CB8AC3E}">
        <p14:creationId xmlns:p14="http://schemas.microsoft.com/office/powerpoint/2010/main" val="201883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r="8894"/>
          <a:stretch/>
        </p:blipFill>
        <p:spPr>
          <a:xfrm>
            <a:off x="-8626" y="0"/>
            <a:ext cx="9161252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2583" y="4844715"/>
            <a:ext cx="4482421" cy="180546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600" b="1" i="1" dirty="0">
                <a:solidFill>
                  <a:srgbClr val="263F8C"/>
                </a:solidFill>
              </a:rPr>
              <a:t>“To enable carers of all ages to have a voice, and access support to improve their quality of life and wellbeing.”</a:t>
            </a:r>
            <a:endParaRPr lang="en-GB" sz="2600" i="1" dirty="0">
              <a:solidFill>
                <a:srgbClr val="263F8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1"/>
            <a:ext cx="1347029" cy="5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8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6" y="3884980"/>
            <a:ext cx="3399531" cy="2579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66" y="417095"/>
            <a:ext cx="7764235" cy="1090707"/>
          </a:xfrm>
        </p:spPr>
        <p:txBody>
          <a:bodyPr anchor="t" anchorCtr="0">
            <a:normAutofit/>
          </a:bodyPr>
          <a:lstStyle/>
          <a:p>
            <a:r>
              <a:rPr lang="en-GB" sz="4000" b="1" dirty="0">
                <a:solidFill>
                  <a:srgbClr val="E87722"/>
                </a:solidFill>
                <a:latin typeface="+mn-lt"/>
              </a:rPr>
              <a:t>Who are carers?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966" y="1090863"/>
            <a:ext cx="7963260" cy="2679948"/>
          </a:xfrm>
        </p:spPr>
        <p:txBody>
          <a:bodyPr/>
          <a:lstStyle/>
          <a:p>
            <a:pPr marL="0" indent="0">
              <a:buNone/>
            </a:pPr>
            <a:r>
              <a:rPr lang="en-GB" sz="2800" i="1" dirty="0">
                <a:solidFill>
                  <a:srgbClr val="263F8C"/>
                </a:solidFill>
              </a:rPr>
              <a:t>A carer is anyone who cares, unpaid, for a friend or family member who, due to illness, disability, a mental health problem or an addiction, cannot cope without their support.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263F8C"/>
                </a:solidFill>
              </a:rPr>
              <a:t>They should not be confused with paid care workers.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263F8C"/>
                </a:solidFill>
              </a:rPr>
              <a:t>There are many carers in Surrey.</a:t>
            </a:r>
          </a:p>
          <a:p>
            <a:pPr marL="0" indent="0">
              <a:buNone/>
            </a:pPr>
            <a:endParaRPr lang="en-GB" dirty="0">
              <a:solidFill>
                <a:srgbClr val="263F8C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54245" y="3884980"/>
            <a:ext cx="3703956" cy="16387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63F8C"/>
                </a:solidFill>
              </a:rPr>
              <a:t>115,000 Adult Carers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263F8C"/>
                </a:solidFill>
              </a:rPr>
              <a:t>14,000 Young Carers</a:t>
            </a:r>
            <a:endParaRPr lang="en-GB" sz="2800" b="1" dirty="0">
              <a:solidFill>
                <a:srgbClr val="E8772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800" dirty="0">
              <a:solidFill>
                <a:srgbClr val="E8772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800" dirty="0"/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783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40" y="417378"/>
            <a:ext cx="7764235" cy="994172"/>
          </a:xfrm>
        </p:spPr>
        <p:txBody>
          <a:bodyPr anchor="t" anchorCtr="0">
            <a:normAutofit/>
          </a:bodyPr>
          <a:lstStyle/>
          <a:p>
            <a:r>
              <a:rPr lang="en-GB" sz="4000" b="1" dirty="0">
                <a:solidFill>
                  <a:srgbClr val="E87722"/>
                </a:solidFill>
                <a:latin typeface="+mn-lt"/>
              </a:rPr>
              <a:t>Why are carers important?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8772" y="2727159"/>
            <a:ext cx="2437747" cy="86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263F8C"/>
                </a:solidFill>
              </a:rPr>
              <a:t>Provide personal support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98" y="5977550"/>
            <a:ext cx="1286827" cy="521025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943886" y="2724249"/>
            <a:ext cx="2643667" cy="59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263F8C"/>
                </a:solidFill>
              </a:rPr>
              <a:t>Provide practical support</a:t>
            </a:r>
            <a:endParaRPr lang="en-GB" sz="2400" dirty="0"/>
          </a:p>
          <a:p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963260" y="5090539"/>
            <a:ext cx="2747478" cy="59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263F8C"/>
                </a:solidFill>
              </a:rPr>
              <a:t>Reduce admissions to residential care</a:t>
            </a:r>
            <a:endParaRPr lang="en-GB" sz="2400" dirty="0"/>
          </a:p>
          <a:p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28121" y="2245122"/>
            <a:ext cx="2587219" cy="59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263F8C"/>
                </a:solidFill>
              </a:rPr>
              <a:t>Reduce admissions to hospitals</a:t>
            </a:r>
            <a:endParaRPr lang="en-GB" sz="2400" dirty="0"/>
          </a:p>
          <a:p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56789" y="5202936"/>
            <a:ext cx="2290569" cy="781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263F8C"/>
                </a:solidFill>
              </a:rPr>
              <a:t>Enable people to remain in their own homes</a:t>
            </a:r>
            <a:endParaRPr lang="en-GB" sz="24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7488" y="5268286"/>
            <a:ext cx="2577852" cy="596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263F8C"/>
                </a:solidFill>
              </a:rPr>
              <a:t>Provide emotional support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9610" b="18384"/>
          <a:stretch/>
        </p:blipFill>
        <p:spPr>
          <a:xfrm>
            <a:off x="610010" y="1629420"/>
            <a:ext cx="1906156" cy="5655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14128"/>
          <a:stretch/>
        </p:blipFill>
        <p:spPr>
          <a:xfrm>
            <a:off x="3314977" y="1249147"/>
            <a:ext cx="1666667" cy="1439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72" y="3751237"/>
            <a:ext cx="1733514" cy="1368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96" y="1296799"/>
            <a:ext cx="1827112" cy="1371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0" y="3751237"/>
            <a:ext cx="1979971" cy="140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42" y="3834925"/>
            <a:ext cx="1802366" cy="1201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26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6" y="3736698"/>
            <a:ext cx="3654744" cy="2772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66" y="433420"/>
            <a:ext cx="7764235" cy="994172"/>
          </a:xfrm>
        </p:spPr>
        <p:txBody>
          <a:bodyPr anchor="t" anchorCtr="0">
            <a:normAutofit/>
          </a:bodyPr>
          <a:lstStyle/>
          <a:p>
            <a:r>
              <a:rPr lang="en-GB" sz="4000" b="1" dirty="0">
                <a:solidFill>
                  <a:srgbClr val="E87722"/>
                </a:solidFill>
                <a:latin typeface="+mn-lt"/>
              </a:rPr>
              <a:t>Why are carers important?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966" y="1272123"/>
            <a:ext cx="6771359" cy="1904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263F8C"/>
                </a:solidFill>
              </a:rPr>
              <a:t>Nationally they save us </a:t>
            </a:r>
            <a:br>
              <a:rPr lang="en-GB" sz="3600" dirty="0">
                <a:solidFill>
                  <a:srgbClr val="263F8C"/>
                </a:solidFill>
              </a:rPr>
            </a:br>
            <a:r>
              <a:rPr lang="en-GB" sz="3600" dirty="0">
                <a:solidFill>
                  <a:srgbClr val="263F8C"/>
                </a:solidFill>
              </a:rPr>
              <a:t>£132 billion per annum</a:t>
            </a:r>
          </a:p>
          <a:p>
            <a:pPr marL="0" indent="0">
              <a:buNone/>
            </a:pPr>
            <a:r>
              <a:rPr lang="en-GB" sz="5000" b="1" dirty="0">
                <a:solidFill>
                  <a:srgbClr val="263F8C"/>
                </a:solidFill>
              </a:rPr>
              <a:t>=</a:t>
            </a:r>
            <a:r>
              <a:rPr lang="en-GB" sz="3600" dirty="0">
                <a:solidFill>
                  <a:srgbClr val="263F8C"/>
                </a:solidFill>
              </a:rPr>
              <a:t>                      </a:t>
            </a:r>
            <a:r>
              <a:rPr lang="en-GB" sz="3600" b="1" dirty="0">
                <a:solidFill>
                  <a:srgbClr val="263F8C"/>
                </a:solidFill>
              </a:rPr>
              <a:t>+</a:t>
            </a:r>
            <a:r>
              <a:rPr lang="en-GB" sz="3600" dirty="0">
                <a:solidFill>
                  <a:srgbClr val="263F8C"/>
                </a:solidFill>
              </a:rPr>
              <a:t> £10 billion</a:t>
            </a:r>
          </a:p>
          <a:p>
            <a:pPr marL="0" indent="0">
              <a:buNone/>
            </a:pPr>
            <a:endParaRPr lang="en-GB" dirty="0">
              <a:solidFill>
                <a:srgbClr val="263F8C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298" b="18384"/>
          <a:stretch/>
        </p:blipFill>
        <p:spPr>
          <a:xfrm>
            <a:off x="1290030" y="2296323"/>
            <a:ext cx="1906156" cy="6596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433015" y="4714601"/>
            <a:ext cx="3234519" cy="1087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263F8C"/>
                </a:solidFill>
              </a:rPr>
              <a:t>In Surrey: </a:t>
            </a:r>
            <a:br>
              <a:rPr lang="en-GB" sz="3600" b="1" dirty="0">
                <a:solidFill>
                  <a:srgbClr val="263F8C"/>
                </a:solidFill>
              </a:rPr>
            </a:br>
            <a:r>
              <a:rPr lang="en-GB" sz="3600" b="1" dirty="0">
                <a:solidFill>
                  <a:srgbClr val="263F8C"/>
                </a:solidFill>
              </a:rPr>
              <a:t>£2 billion</a:t>
            </a:r>
          </a:p>
          <a:p>
            <a:pPr marL="0" indent="0">
              <a:buNone/>
            </a:pPr>
            <a:endParaRPr lang="en-GB" dirty="0">
              <a:solidFill>
                <a:srgbClr val="263F8C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2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66" y="525180"/>
            <a:ext cx="8161276" cy="994172"/>
          </a:xfrm>
        </p:spPr>
        <p:txBody>
          <a:bodyPr anchor="t" anchorCtr="0">
            <a:noAutofit/>
          </a:bodyPr>
          <a:lstStyle/>
          <a:p>
            <a:r>
              <a:rPr lang="en-GB" sz="3600" b="1" dirty="0">
                <a:solidFill>
                  <a:srgbClr val="E87722"/>
                </a:solidFill>
                <a:latin typeface="+mn-lt"/>
              </a:rPr>
              <a:t>How does Action for Carers Surrey help?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966" y="1176206"/>
            <a:ext cx="7963260" cy="4768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263F8C"/>
                </a:solidFill>
              </a:rPr>
              <a:t>Action for Carers is a carer-led charity supporting carers aged 5-95, right across Surrey.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263F8C"/>
                </a:solidFill>
              </a:rPr>
              <a:t>As well as our general offer, we have specialist support:</a:t>
            </a:r>
          </a:p>
          <a:p>
            <a:r>
              <a:rPr lang="en-GB" sz="2800" dirty="0">
                <a:solidFill>
                  <a:srgbClr val="263F8C"/>
                </a:solidFill>
              </a:rPr>
              <a:t> for under 18s, </a:t>
            </a:r>
          </a:p>
          <a:p>
            <a:r>
              <a:rPr lang="en-GB" sz="2800" dirty="0">
                <a:solidFill>
                  <a:srgbClr val="263F8C"/>
                </a:solidFill>
              </a:rPr>
              <a:t> for young adults (18-24), </a:t>
            </a:r>
          </a:p>
          <a:p>
            <a:r>
              <a:rPr lang="en-GB" sz="2800" dirty="0">
                <a:solidFill>
                  <a:srgbClr val="263F8C"/>
                </a:solidFill>
              </a:rPr>
              <a:t> for people who need help with moving and handling the person they care for, and </a:t>
            </a:r>
          </a:p>
          <a:p>
            <a:r>
              <a:rPr lang="en-GB" sz="2800" dirty="0">
                <a:solidFill>
                  <a:srgbClr val="263F8C"/>
                </a:solidFill>
              </a:rPr>
              <a:t> for carers in or connected to the Armed Forces.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263F8C"/>
                </a:solidFill>
              </a:rPr>
              <a:t>We’ve been helping carers since 1992.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3" y="561756"/>
            <a:ext cx="8389729" cy="994172"/>
          </a:xfrm>
        </p:spPr>
        <p:txBody>
          <a:bodyPr anchor="t" anchorCtr="0">
            <a:noAutofit/>
          </a:bodyPr>
          <a:lstStyle/>
          <a:p>
            <a:r>
              <a:rPr lang="en-GB" sz="3600" b="1" dirty="0">
                <a:solidFill>
                  <a:srgbClr val="E87722"/>
                </a:solidFill>
                <a:latin typeface="+mn-lt"/>
              </a:rPr>
              <a:t>Where does Action for Carers operate?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00" y="5944998"/>
            <a:ext cx="1367226" cy="553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01" y="2237016"/>
            <a:ext cx="1799605" cy="1171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9270" b="18458"/>
          <a:stretch/>
        </p:blipFill>
        <p:spPr>
          <a:xfrm>
            <a:off x="1386777" y="1609795"/>
            <a:ext cx="2304256" cy="936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271" y="2293140"/>
            <a:ext cx="831026" cy="9478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3966" y="1434002"/>
            <a:ext cx="3721915" cy="2481300"/>
          </a:xfrm>
          <a:prstGeom prst="ellipse">
            <a:avLst/>
          </a:prstGeom>
          <a:noFill/>
          <a:ln>
            <a:solidFill>
              <a:srgbClr val="E877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861" y="1669859"/>
            <a:ext cx="1523649" cy="6122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52981"/>
          <a:stretch/>
        </p:blipFill>
        <p:spPr>
          <a:xfrm>
            <a:off x="6812072" y="2982955"/>
            <a:ext cx="931735" cy="431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7709" t="14001" r="21508" b="14001"/>
          <a:stretch/>
        </p:blipFill>
        <p:spPr>
          <a:xfrm>
            <a:off x="5037101" y="2914090"/>
            <a:ext cx="1544623" cy="57023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556643" y="1411705"/>
            <a:ext cx="3638123" cy="2625523"/>
          </a:xfrm>
          <a:prstGeom prst="ellipse">
            <a:avLst/>
          </a:prstGeom>
          <a:noFill/>
          <a:ln>
            <a:solidFill>
              <a:srgbClr val="E877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9143" y="2394655"/>
            <a:ext cx="1435288" cy="43718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89810" y="4070481"/>
            <a:ext cx="3866833" cy="2426570"/>
          </a:xfrm>
          <a:prstGeom prst="ellipse">
            <a:avLst/>
          </a:prstGeom>
          <a:noFill/>
          <a:ln>
            <a:solidFill>
              <a:srgbClr val="E877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9328" y="4773334"/>
            <a:ext cx="1736771" cy="4663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9527" y="5331098"/>
            <a:ext cx="1250890" cy="714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t="6078" b="6559"/>
          <a:stretch/>
        </p:blipFill>
        <p:spPr>
          <a:xfrm>
            <a:off x="1580979" y="4267350"/>
            <a:ext cx="947384" cy="9224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8358" y="5216633"/>
            <a:ext cx="132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Farnham</a:t>
            </a:r>
          </a:p>
        </p:txBody>
      </p:sp>
      <p:sp>
        <p:nvSpPr>
          <p:cNvPr id="27" name="Oval 26"/>
          <p:cNvSpPr/>
          <p:nvPr/>
        </p:nvSpPr>
        <p:spPr>
          <a:xfrm>
            <a:off x="4735005" y="4182420"/>
            <a:ext cx="2923858" cy="1761098"/>
          </a:xfrm>
          <a:prstGeom prst="ellipse">
            <a:avLst/>
          </a:prstGeom>
          <a:noFill/>
          <a:ln>
            <a:solidFill>
              <a:srgbClr val="E877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r="19527" b="43712"/>
          <a:stretch/>
        </p:blipFill>
        <p:spPr>
          <a:xfrm>
            <a:off x="5281023" y="4561340"/>
            <a:ext cx="750109" cy="5246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1195" y="4636731"/>
            <a:ext cx="829980" cy="404701"/>
          </a:xfrm>
          <a:prstGeom prst="rect">
            <a:avLst/>
          </a:prstGeom>
        </p:spPr>
      </p:pic>
      <p:sp>
        <p:nvSpPr>
          <p:cNvPr id="37" name="Content Placeholder 3"/>
          <p:cNvSpPr>
            <a:spLocks noGrp="1"/>
          </p:cNvSpPr>
          <p:nvPr>
            <p:ph sz="half" idx="2"/>
          </p:nvPr>
        </p:nvSpPr>
        <p:spPr>
          <a:xfrm>
            <a:off x="1768200" y="3237345"/>
            <a:ext cx="1439684" cy="546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263F8C"/>
                </a:solidFill>
              </a:rPr>
              <a:t>North West Surrey</a:t>
            </a:r>
            <a:endParaRPr lang="en-GB" sz="2000" b="1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2"/>
          </p:nvPr>
        </p:nvSpPr>
        <p:spPr>
          <a:xfrm>
            <a:off x="5594243" y="3390622"/>
            <a:ext cx="1439684" cy="546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263F8C"/>
                </a:solidFill>
              </a:rPr>
              <a:t>Mid </a:t>
            </a:r>
            <a:br>
              <a:rPr lang="en-GB" sz="2000" b="1" dirty="0">
                <a:solidFill>
                  <a:srgbClr val="263F8C"/>
                </a:solidFill>
              </a:rPr>
            </a:br>
            <a:r>
              <a:rPr lang="en-GB" sz="2000" b="1" dirty="0">
                <a:solidFill>
                  <a:srgbClr val="263F8C"/>
                </a:solidFill>
              </a:rPr>
              <a:t>Surrey</a:t>
            </a:r>
            <a:endParaRPr lang="en-GB" sz="2000" b="1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2"/>
          </p:nvPr>
        </p:nvSpPr>
        <p:spPr>
          <a:xfrm>
            <a:off x="1921859" y="5880830"/>
            <a:ext cx="1439684" cy="546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263F8C"/>
                </a:solidFill>
              </a:rPr>
              <a:t>South West Surrey</a:t>
            </a:r>
            <a:endParaRPr lang="en-GB" sz="2000" b="1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2"/>
          </p:nvPr>
        </p:nvSpPr>
        <p:spPr>
          <a:xfrm>
            <a:off x="5400379" y="5153965"/>
            <a:ext cx="1439684" cy="546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263F8C"/>
                </a:solidFill>
              </a:rPr>
              <a:t>East</a:t>
            </a:r>
            <a:br>
              <a:rPr lang="en-GB" sz="2000" b="1" dirty="0">
                <a:solidFill>
                  <a:srgbClr val="263F8C"/>
                </a:solidFill>
              </a:rPr>
            </a:br>
            <a:r>
              <a:rPr lang="en-GB" sz="2000" b="1" dirty="0">
                <a:solidFill>
                  <a:srgbClr val="263F8C"/>
                </a:solidFill>
              </a:rPr>
              <a:t>Surrey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9451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1">
            <a:extLst>
              <a:ext uri="{FF2B5EF4-FFF2-40B4-BE49-F238E27FC236}">
                <a16:creationId xmlns:a16="http://schemas.microsoft.com/office/drawing/2014/main" id="{16B57747-7D3D-4A90-9D8C-BAC2DBFE8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"/>
          <a:stretch/>
        </p:blipFill>
        <p:spPr bwMode="auto">
          <a:xfrm>
            <a:off x="190291" y="4762"/>
            <a:ext cx="8953709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A9A5681-F31A-4F9A-9F96-FF536C18AC25}"/>
              </a:ext>
            </a:extLst>
          </p:cNvPr>
          <p:cNvSpPr txBox="1"/>
          <p:nvPr/>
        </p:nvSpPr>
        <p:spPr>
          <a:xfrm>
            <a:off x="3009530" y="2399221"/>
            <a:ext cx="367709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263F8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63F8C"/>
                </a:solidFill>
              </a:rPr>
              <a:t>What support do we offer?</a:t>
            </a:r>
          </a:p>
          <a:p>
            <a:pPr algn="ctr"/>
            <a:r>
              <a:rPr lang="en-US" b="1" dirty="0">
                <a:solidFill>
                  <a:srgbClr val="263F8C"/>
                </a:solidFill>
              </a:rPr>
              <a:t>A one stop shop for all carer services</a:t>
            </a:r>
          </a:p>
        </p:txBody>
      </p:sp>
    </p:spTree>
    <p:extLst>
      <p:ext uri="{BB962C8B-B14F-4D97-AF65-F5344CB8AC3E}">
        <p14:creationId xmlns:p14="http://schemas.microsoft.com/office/powerpoint/2010/main" val="326026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urved Connector 37"/>
          <p:cNvCxnSpPr>
            <a:stCxn id="10" idx="1"/>
            <a:endCxn id="120" idx="0"/>
          </p:cNvCxnSpPr>
          <p:nvPr/>
        </p:nvCxnSpPr>
        <p:spPr>
          <a:xfrm rot="10800000" flipV="1">
            <a:off x="1212029" y="2449052"/>
            <a:ext cx="2115433" cy="2215390"/>
          </a:xfrm>
          <a:prstGeom prst="curvedConnector2">
            <a:avLst/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624579" y="1111748"/>
            <a:ext cx="304473" cy="1148861"/>
            <a:chOff x="4295662" y="1579078"/>
            <a:chExt cx="377938" cy="1531815"/>
          </a:xfrm>
        </p:grpSpPr>
        <p:sp>
          <p:nvSpPr>
            <p:cNvPr id="57" name="Oval 56"/>
            <p:cNvSpPr/>
            <p:nvPr/>
          </p:nvSpPr>
          <p:spPr>
            <a:xfrm>
              <a:off x="4295662" y="1579078"/>
              <a:ext cx="377938" cy="361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4295662" y="2173436"/>
              <a:ext cx="377938" cy="361652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4295662" y="2749241"/>
              <a:ext cx="377938" cy="361652"/>
            </a:xfrm>
            <a:prstGeom prst="ellipse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8015561" y="1046736"/>
            <a:ext cx="295273" cy="1338828"/>
          </a:xfrm>
          <a:prstGeom prst="rect">
            <a:avLst/>
          </a:prstGeom>
          <a:noFill/>
          <a:ln>
            <a:solidFill>
              <a:srgbClr val="263F8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350" b="1" dirty="0">
                <a:solidFill>
                  <a:srgbClr val="263F8C"/>
                </a:solidFill>
              </a:rPr>
              <a:t>T</a:t>
            </a:r>
          </a:p>
          <a:p>
            <a:pPr algn="ctr"/>
            <a:r>
              <a:rPr lang="en-GB" sz="1350" b="1" dirty="0">
                <a:solidFill>
                  <a:srgbClr val="263F8C"/>
                </a:solidFill>
              </a:rPr>
              <a:t>R</a:t>
            </a:r>
          </a:p>
          <a:p>
            <a:pPr algn="ctr"/>
            <a:r>
              <a:rPr lang="en-GB" sz="1350" b="1" dirty="0">
                <a:solidFill>
                  <a:srgbClr val="263F8C"/>
                </a:solidFill>
              </a:rPr>
              <a:t>I</a:t>
            </a:r>
          </a:p>
          <a:p>
            <a:pPr algn="ctr"/>
            <a:r>
              <a:rPr lang="en-GB" sz="1350" b="1" dirty="0">
                <a:solidFill>
                  <a:srgbClr val="263F8C"/>
                </a:solidFill>
              </a:rPr>
              <a:t>A</a:t>
            </a:r>
          </a:p>
          <a:p>
            <a:pPr algn="ctr"/>
            <a:r>
              <a:rPr lang="en-GB" sz="1350" b="1" dirty="0">
                <a:solidFill>
                  <a:srgbClr val="263F8C"/>
                </a:solidFill>
              </a:rPr>
              <a:t>G</a:t>
            </a:r>
          </a:p>
          <a:p>
            <a:pPr algn="ctr"/>
            <a:r>
              <a:rPr lang="en-GB" sz="1350" b="1" dirty="0">
                <a:solidFill>
                  <a:srgbClr val="263F8C"/>
                </a:solidFill>
              </a:rPr>
              <a:t>E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/>
          <a:srcRect l="13103" t="18701" r="12261" b="19203"/>
          <a:stretch/>
        </p:blipFill>
        <p:spPr>
          <a:xfrm>
            <a:off x="543024" y="1274046"/>
            <a:ext cx="1527999" cy="524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/>
          <p:cNvGrpSpPr/>
          <p:nvPr/>
        </p:nvGrpSpPr>
        <p:grpSpPr>
          <a:xfrm>
            <a:off x="7279635" y="2850600"/>
            <a:ext cx="1841593" cy="1138523"/>
            <a:chOff x="6210306" y="2067108"/>
            <a:chExt cx="1841593" cy="1138523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922" y="2067108"/>
              <a:ext cx="1012337" cy="4097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6210306" y="2494924"/>
              <a:ext cx="1841593" cy="710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>
                  <a:solidFill>
                    <a:srgbClr val="263F8C"/>
                  </a:solidFill>
                </a:rPr>
                <a:t>Increased presence </a:t>
              </a:r>
              <a:br>
                <a:rPr lang="en-US" sz="1600" dirty="0">
                  <a:solidFill>
                    <a:srgbClr val="263F8C"/>
                  </a:solidFill>
                </a:rPr>
              </a:br>
              <a:r>
                <a:rPr lang="en-US" sz="1600" dirty="0">
                  <a:solidFill>
                    <a:srgbClr val="263F8C"/>
                  </a:solidFill>
                </a:rPr>
                <a:t>in the county’s </a:t>
              </a:r>
              <a:br>
                <a:rPr lang="en-US" sz="1600" dirty="0">
                  <a:solidFill>
                    <a:srgbClr val="263F8C"/>
                  </a:solidFill>
                </a:rPr>
              </a:br>
              <a:r>
                <a:rPr lang="en-US" sz="1600" dirty="0">
                  <a:solidFill>
                    <a:srgbClr val="263F8C"/>
                  </a:solidFill>
                </a:rPr>
                <a:t>hospitals</a:t>
              </a:r>
              <a:endParaRPr lang="en-GB" sz="1600" dirty="0">
                <a:solidFill>
                  <a:srgbClr val="263F8C"/>
                </a:solidFill>
              </a:endParaRPr>
            </a:p>
          </p:txBody>
        </p:sp>
      </p:grpSp>
      <p:cxnSp>
        <p:nvCxnSpPr>
          <p:cNvPr id="106" name="Curved Connector 105"/>
          <p:cNvCxnSpPr>
            <a:stCxn id="10" idx="3"/>
            <a:endCxn id="1034" idx="0"/>
          </p:cNvCxnSpPr>
          <p:nvPr/>
        </p:nvCxnSpPr>
        <p:spPr>
          <a:xfrm>
            <a:off x="5816540" y="2449052"/>
            <a:ext cx="2444843" cy="331876"/>
          </a:xfrm>
          <a:prstGeom prst="curvedConnector2">
            <a:avLst/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Curved Connector 114"/>
          <p:cNvCxnSpPr/>
          <p:nvPr/>
        </p:nvCxnSpPr>
        <p:spPr>
          <a:xfrm>
            <a:off x="4921056" y="1669364"/>
            <a:ext cx="2541294" cy="22187"/>
          </a:xfrm>
          <a:prstGeom prst="curvedConnector3">
            <a:avLst>
              <a:gd name="adj1" fmla="val 50000"/>
            </a:avLst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271282" y="5873396"/>
            <a:ext cx="1737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263F8C"/>
                </a:solidFill>
              </a:rPr>
              <a:t>Countywide Leads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824" y="5254402"/>
            <a:ext cx="1241654" cy="6049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b="25074"/>
          <a:stretch/>
        </p:blipFill>
        <p:spPr>
          <a:xfrm>
            <a:off x="5852488" y="5199240"/>
            <a:ext cx="1208524" cy="387343"/>
          </a:xfrm>
          <a:prstGeom prst="rect">
            <a:avLst/>
          </a:prstGeom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38487" t="76328" r="21819"/>
          <a:stretch/>
        </p:blipFill>
        <p:spPr>
          <a:xfrm>
            <a:off x="6012623" y="5629059"/>
            <a:ext cx="888253" cy="226598"/>
          </a:xfrm>
          <a:prstGeom prst="rect">
            <a:avLst/>
          </a:prstGeom>
          <a:effectLst/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7"/>
          <a:srcRect l="43645" t="17826" r="13997" b="44638"/>
          <a:stretch/>
        </p:blipFill>
        <p:spPr>
          <a:xfrm>
            <a:off x="5861196" y="4363565"/>
            <a:ext cx="1248985" cy="725894"/>
          </a:xfrm>
          <a:prstGeom prst="rect">
            <a:avLst/>
          </a:prstGeom>
        </p:spPr>
      </p:pic>
      <p:cxnSp>
        <p:nvCxnSpPr>
          <p:cNvPr id="119" name="Curved Connector 118"/>
          <p:cNvCxnSpPr>
            <a:stCxn id="10" idx="3"/>
          </p:cNvCxnSpPr>
          <p:nvPr/>
        </p:nvCxnSpPr>
        <p:spPr>
          <a:xfrm>
            <a:off x="6448085" y="2589867"/>
            <a:ext cx="691830" cy="1643967"/>
          </a:xfrm>
          <a:prstGeom prst="curvedConnector2">
            <a:avLst/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8"/>
          <a:srcRect l="16920" t="20776" r="36210" b="20597"/>
          <a:stretch/>
        </p:blipFill>
        <p:spPr>
          <a:xfrm>
            <a:off x="557275" y="5100532"/>
            <a:ext cx="1190894" cy="1291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4" name="TextBox 123"/>
          <p:cNvSpPr txBox="1"/>
          <p:nvPr/>
        </p:nvSpPr>
        <p:spPr>
          <a:xfrm>
            <a:off x="601511" y="4741746"/>
            <a:ext cx="1221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263F8C"/>
                </a:solidFill>
              </a:rPr>
              <a:t>Digital Offer</a:t>
            </a:r>
          </a:p>
        </p:txBody>
      </p:sp>
      <p:cxnSp>
        <p:nvCxnSpPr>
          <p:cNvPr id="129" name="Curved Connector 128"/>
          <p:cNvCxnSpPr>
            <a:stCxn id="10" idx="1"/>
            <a:endCxn id="14" idx="0"/>
          </p:cNvCxnSpPr>
          <p:nvPr/>
        </p:nvCxnSpPr>
        <p:spPr>
          <a:xfrm rot="10800000" flipV="1">
            <a:off x="388517" y="2449052"/>
            <a:ext cx="2938944" cy="316522"/>
          </a:xfrm>
          <a:prstGeom prst="curvedConnector2">
            <a:avLst/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/>
          <p:nvPr/>
        </p:nvCxnSpPr>
        <p:spPr>
          <a:xfrm rot="10800000">
            <a:off x="1323703" y="1816590"/>
            <a:ext cx="2003758" cy="611192"/>
          </a:xfrm>
          <a:prstGeom prst="curvedConnector3">
            <a:avLst>
              <a:gd name="adj1" fmla="val 99546"/>
            </a:avLst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28" name="Group 1027"/>
          <p:cNvGrpSpPr/>
          <p:nvPr/>
        </p:nvGrpSpPr>
        <p:grpSpPr>
          <a:xfrm>
            <a:off x="295461" y="2844250"/>
            <a:ext cx="785447" cy="1315789"/>
            <a:chOff x="77849" y="2765574"/>
            <a:chExt cx="1940555" cy="152844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49" y="2765574"/>
              <a:ext cx="1940555" cy="995985"/>
              <a:chOff x="-1379125" y="2059486"/>
              <a:chExt cx="2184537" cy="11660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1379125" y="2059486"/>
                <a:ext cx="2184537" cy="1166035"/>
                <a:chOff x="-54200" y="1252322"/>
                <a:chExt cx="3306393" cy="1996773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13070"/>
                <a:stretch/>
              </p:blipFill>
              <p:spPr>
                <a:xfrm>
                  <a:off x="-28668" y="1252322"/>
                  <a:ext cx="1816453" cy="86947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3385" y="2411001"/>
                  <a:ext cx="1441085" cy="7323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54200" y="2305237"/>
                  <a:ext cx="816354" cy="94385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7021" y="1252322"/>
                  <a:ext cx="1275172" cy="98110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281" y="2736108"/>
                <a:ext cx="568131" cy="4276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9553" y="3799556"/>
              <a:ext cx="1677146" cy="494464"/>
            </a:xfrm>
            <a:prstGeom prst="rect">
              <a:avLst/>
            </a:prstGeom>
          </p:spPr>
        </p:pic>
      </p:grpSp>
      <p:cxnSp>
        <p:nvCxnSpPr>
          <p:cNvPr id="141" name="Curved Connector 140"/>
          <p:cNvCxnSpPr>
            <a:stCxn id="10" idx="1"/>
            <a:endCxn id="2" idx="0"/>
          </p:cNvCxnSpPr>
          <p:nvPr/>
        </p:nvCxnSpPr>
        <p:spPr>
          <a:xfrm rot="10800000" flipV="1">
            <a:off x="3024581" y="2449052"/>
            <a:ext cx="302881" cy="1051956"/>
          </a:xfrm>
          <a:prstGeom prst="curvedConnector2">
            <a:avLst/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413263" y="3501008"/>
            <a:ext cx="1222633" cy="1091637"/>
            <a:chOff x="4392502" y="3298735"/>
            <a:chExt cx="1222633" cy="10916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92502" y="3298735"/>
              <a:ext cx="1222633" cy="10916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TextBox 59"/>
            <p:cNvSpPr txBox="1"/>
            <p:nvPr/>
          </p:nvSpPr>
          <p:spPr>
            <a:xfrm>
              <a:off x="4626151" y="3744011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263F8C"/>
                  </a:solidFill>
                </a:rPr>
                <a:t>1:2:1s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63017" y="3618715"/>
            <a:ext cx="1669624" cy="2122036"/>
            <a:chOff x="3759745" y="3617433"/>
            <a:chExt cx="1669624" cy="21220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01879" y="3617433"/>
              <a:ext cx="1185348" cy="6982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7"/>
            <a:srcRect l="23157" r="23156"/>
            <a:stretch/>
          </p:blipFill>
          <p:spPr>
            <a:xfrm>
              <a:off x="4038735" y="4896164"/>
              <a:ext cx="1060628" cy="843305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3759745" y="4326186"/>
              <a:ext cx="1669624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GB" sz="1600" dirty="0">
                  <a:solidFill>
                    <a:srgbClr val="263F8C"/>
                  </a:solidFill>
                </a:rPr>
                <a:t>Training &amp; events </a:t>
              </a:r>
              <a:br>
                <a:rPr lang="en-GB" sz="1600" dirty="0">
                  <a:solidFill>
                    <a:srgbClr val="263F8C"/>
                  </a:solidFill>
                </a:rPr>
              </a:br>
              <a:r>
                <a:rPr lang="en-GB" sz="1600" dirty="0">
                  <a:solidFill>
                    <a:srgbClr val="263F8C"/>
                  </a:solidFill>
                </a:rPr>
                <a:t>Carers Groups</a:t>
              </a:r>
            </a:p>
          </p:txBody>
        </p:sp>
      </p:grpSp>
      <p:cxnSp>
        <p:nvCxnSpPr>
          <p:cNvPr id="80" name="Curved Connector 79"/>
          <p:cNvCxnSpPr/>
          <p:nvPr/>
        </p:nvCxnSpPr>
        <p:spPr>
          <a:xfrm rot="16200000" flipH="1">
            <a:off x="4345914" y="3228908"/>
            <a:ext cx="643715" cy="11961"/>
          </a:xfrm>
          <a:prstGeom prst="curvedConnector3">
            <a:avLst>
              <a:gd name="adj1" fmla="val 50000"/>
            </a:avLst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5400000" flipH="1" flipV="1">
            <a:off x="4354228" y="2102688"/>
            <a:ext cx="444726" cy="9181"/>
          </a:xfrm>
          <a:prstGeom prst="curvedConnector3">
            <a:avLst>
              <a:gd name="adj1" fmla="val 50000"/>
            </a:avLst>
          </a:prstGeom>
          <a:ln w="28575">
            <a:solidFill>
              <a:srgbClr val="F4762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18508" y="4700065"/>
            <a:ext cx="1283739" cy="5281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61972" y="5380598"/>
            <a:ext cx="1472833" cy="10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3" name="Group 82"/>
          <p:cNvGrpSpPr/>
          <p:nvPr/>
        </p:nvGrpSpPr>
        <p:grpSpPr>
          <a:xfrm>
            <a:off x="1427661" y="3498639"/>
            <a:ext cx="1080744" cy="1105776"/>
            <a:chOff x="493541" y="4509120"/>
            <a:chExt cx="2846372" cy="2270837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43608" y="4509120"/>
              <a:ext cx="1700395" cy="11052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493541" y="5694930"/>
              <a:ext cx="2846372" cy="1085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GB" sz="1600" dirty="0">
                  <a:solidFill>
                    <a:srgbClr val="263F8C"/>
                  </a:solidFill>
                </a:rPr>
                <a:t>Emotional </a:t>
              </a:r>
            </a:p>
            <a:p>
              <a:pPr algn="ctr">
                <a:lnSpc>
                  <a:spcPts val="1700"/>
                </a:lnSpc>
              </a:pPr>
              <a:r>
                <a:rPr lang="en-GB" sz="1600" dirty="0">
                  <a:solidFill>
                    <a:srgbClr val="263F8C"/>
                  </a:solidFill>
                </a:rPr>
                <a:t>Support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62067" y="5859556"/>
            <a:ext cx="1034059" cy="82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Title 1"/>
          <p:cNvSpPr txBox="1">
            <a:spLocks/>
          </p:cNvSpPr>
          <p:nvPr/>
        </p:nvSpPr>
        <p:spPr>
          <a:xfrm>
            <a:off x="425867" y="405231"/>
            <a:ext cx="8385628" cy="70102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E87722"/>
                </a:solidFill>
                <a:latin typeface="+mn-lt"/>
              </a:rPr>
              <a:t>What support does Action for Carers offer?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66" y="1525290"/>
            <a:ext cx="248529" cy="24852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004030" y="962741"/>
            <a:ext cx="6507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>
                <a:solidFill>
                  <a:srgbClr val="263F8C"/>
                </a:solidFill>
                <a:latin typeface="Wingdings 2" panose="05020102010507070707" pitchFamily="18" charset="2"/>
              </a:rPr>
              <a:t>(</a:t>
            </a:r>
          </a:p>
        </p:txBody>
      </p:sp>
      <p:sp>
        <p:nvSpPr>
          <p:cNvPr id="69" name="Content Placeholder 3"/>
          <p:cNvSpPr>
            <a:spLocks noGrp="1"/>
          </p:cNvSpPr>
          <p:nvPr>
            <p:ph sz="half" idx="4294967295"/>
          </p:nvPr>
        </p:nvSpPr>
        <p:spPr>
          <a:xfrm>
            <a:off x="3303266" y="1058190"/>
            <a:ext cx="3144819" cy="8241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GB" sz="1800" dirty="0">
                <a:solidFill>
                  <a:srgbClr val="263F8C"/>
                </a:solidFill>
              </a:rPr>
              <a:t>All referrals into a single point (including Carers Prescriptions) </a:t>
            </a:r>
            <a:br>
              <a:rPr lang="en-GB" sz="1800" dirty="0">
                <a:solidFill>
                  <a:srgbClr val="263F8C"/>
                </a:solidFill>
              </a:rPr>
            </a:br>
            <a:r>
              <a:rPr lang="en-GB" sz="1800" dirty="0">
                <a:solidFill>
                  <a:srgbClr val="263F8C"/>
                </a:solidFill>
              </a:rPr>
              <a:t>0303 040 1234</a:t>
            </a:r>
          </a:p>
          <a:p>
            <a:endParaRPr lang="en-GB" sz="1800" dirty="0">
              <a:solidFill>
                <a:srgbClr val="263F8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88" y="2266701"/>
            <a:ext cx="367709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263F8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263F8C"/>
                </a:solidFill>
              </a:rPr>
              <a:t>What support do we offer?</a:t>
            </a:r>
          </a:p>
          <a:p>
            <a:pPr algn="ctr"/>
            <a:r>
              <a:rPr lang="en-US" b="1" dirty="0">
                <a:solidFill>
                  <a:srgbClr val="263F8C"/>
                </a:solidFill>
              </a:rPr>
              <a:t>A one stop shop for all carer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58664" y="4251894"/>
            <a:ext cx="2819282" cy="1960056"/>
          </a:xfrm>
          <a:prstGeom prst="rect">
            <a:avLst/>
          </a:prstGeom>
          <a:noFill/>
          <a:ln>
            <a:solidFill>
              <a:srgbClr val="E87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Dementia Australia LIBRARY NEWS: It's not a disgrace...it ...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t="11380" r="10001" b="6332"/>
          <a:stretch/>
        </p:blipFill>
        <p:spPr bwMode="auto">
          <a:xfrm>
            <a:off x="7315200" y="4352925"/>
            <a:ext cx="1117278" cy="9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97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C presentation V4" id="{8D2EE51B-AE36-4209-B489-5414AD2F6393}" vid="{3D4664A2-239D-469D-95D8-ECDC9400C25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C presentation V4" id="{8D2EE51B-AE36-4209-B489-5414AD2F6393}" vid="{3114C7CD-D36E-4820-962C-0D1E4D6FAD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WBC presentation V4</Template>
  <TotalTime>293</TotalTime>
  <Words>1374</Words>
  <Application>Microsoft Office PowerPoint</Application>
  <PresentationFormat>On-screen Show (4:3)</PresentationFormat>
  <Paragraphs>132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Wingdings 2</vt:lpstr>
      <vt:lpstr>Office Theme</vt:lpstr>
      <vt:lpstr>1_Office Theme</vt:lpstr>
      <vt:lpstr>Action for Carers</vt:lpstr>
      <vt:lpstr>PowerPoint Presentation</vt:lpstr>
      <vt:lpstr>Who are carers?</vt:lpstr>
      <vt:lpstr>Why are carers important?</vt:lpstr>
      <vt:lpstr>Why are carers important?</vt:lpstr>
      <vt:lpstr>How does Action for Carers Surrey help?</vt:lpstr>
      <vt:lpstr>Where does Action for Carers operate?</vt:lpstr>
      <vt:lpstr>PowerPoint Presentation</vt:lpstr>
      <vt:lpstr>PowerPoint Presentation</vt:lpstr>
      <vt:lpstr>Adult Carer Support</vt:lpstr>
      <vt:lpstr>Carer Information Centre</vt:lpstr>
      <vt:lpstr>Giving Carers a Voice</vt:lpstr>
      <vt:lpstr>Support for young carers, 5-18</vt:lpstr>
      <vt:lpstr>Support for young adult carers</vt:lpstr>
      <vt:lpstr>PowerPoint Presentation</vt:lpstr>
      <vt:lpstr>PowerPoint Presentation</vt:lpstr>
      <vt:lpstr>How you can get involved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for Carers</dc:title>
  <dc:creator>Barbara Cormie</dc:creator>
  <cp:lastModifiedBy>Barbara Cormie</cp:lastModifiedBy>
  <cp:revision>19</cp:revision>
  <dcterms:created xsi:type="dcterms:W3CDTF">2018-04-12T11:15:05Z</dcterms:created>
  <dcterms:modified xsi:type="dcterms:W3CDTF">2021-03-30T20:23:36Z</dcterms:modified>
</cp:coreProperties>
</file>